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9" r:id="rId3"/>
    <p:sldId id="267" r:id="rId4"/>
    <p:sldId id="260" r:id="rId5"/>
    <p:sldId id="265" r:id="rId6"/>
    <p:sldId id="259" r:id="rId7"/>
    <p:sldId id="257" r:id="rId8"/>
    <p:sldId id="264" r:id="rId9"/>
    <p:sldId id="279" r:id="rId10"/>
    <p:sldId id="280" r:id="rId11"/>
    <p:sldId id="281" r:id="rId12"/>
    <p:sldId id="282" r:id="rId13"/>
    <p:sldId id="283" r:id="rId14"/>
    <p:sldId id="261" r:id="rId15"/>
    <p:sldId id="25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63" r:id="rId24"/>
    <p:sldId id="285" r:id="rId25"/>
    <p:sldId id="286" r:id="rId26"/>
    <p:sldId id="284" r:id="rId27"/>
    <p:sldId id="277" r:id="rId28"/>
    <p:sldId id="278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52" autoAdjust="0"/>
    <p:restoredTop sz="94660"/>
  </p:normalViewPr>
  <p:slideViewPr>
    <p:cSldViewPr>
      <p:cViewPr varScale="1">
        <p:scale>
          <a:sx n="85" d="100"/>
          <a:sy n="85" d="100"/>
        </p:scale>
        <p:origin x="151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754B5-E95F-41F0-91D7-D90A2E997A18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8F2A955C-5C18-4DF1-B151-D048B44A8261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Preocupação: 46%</a:t>
          </a:r>
        </a:p>
      </dgm:t>
    </dgm:pt>
    <dgm:pt modelId="{D7828195-2520-4B54-B908-137C87F7A1A1}" type="parTrans" cxnId="{96BBC567-D959-4FC5-80EF-57D0066B02C7}">
      <dgm:prSet/>
      <dgm:spPr/>
      <dgm:t>
        <a:bodyPr/>
        <a:lstStyle/>
        <a:p>
          <a:endParaRPr lang="pt-BR"/>
        </a:p>
      </dgm:t>
    </dgm:pt>
    <dgm:pt modelId="{383E6ABA-6C2C-4384-93B3-FAE7F1888EBC}" type="sibTrans" cxnId="{96BBC567-D959-4FC5-80EF-57D0066B02C7}">
      <dgm:prSet/>
      <dgm:spPr/>
      <dgm:t>
        <a:bodyPr/>
        <a:lstStyle/>
        <a:p>
          <a:endParaRPr lang="pt-BR"/>
        </a:p>
      </dgm:t>
    </dgm:pt>
    <dgm:pt modelId="{564A9FC6-A82D-4064-90AD-AD49DC4385F5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Medo:31% </a:t>
          </a:r>
        </a:p>
      </dgm:t>
    </dgm:pt>
    <dgm:pt modelId="{9AC369F2-147E-4A2C-B084-4D7CCFA4A118}" type="parTrans" cxnId="{FC5C8C16-B223-413E-A697-EFDFCB3B6010}">
      <dgm:prSet/>
      <dgm:spPr/>
      <dgm:t>
        <a:bodyPr/>
        <a:lstStyle/>
        <a:p>
          <a:endParaRPr lang="pt-BR"/>
        </a:p>
      </dgm:t>
    </dgm:pt>
    <dgm:pt modelId="{51167DD0-8FD9-4EAB-AD68-D617169D1779}" type="sibTrans" cxnId="{FC5C8C16-B223-413E-A697-EFDFCB3B6010}">
      <dgm:prSet/>
      <dgm:spPr/>
      <dgm:t>
        <a:bodyPr/>
        <a:lstStyle/>
        <a:p>
          <a:endParaRPr lang="pt-BR"/>
        </a:p>
      </dgm:t>
    </dgm:pt>
    <dgm:pt modelId="{A3023E9C-1391-447F-894B-C108544D30C9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Ciúmes: 15%</a:t>
          </a:r>
          <a:br>
            <a:rPr lang="pt-BR" dirty="0">
              <a:solidFill>
                <a:schemeClr val="tx1"/>
              </a:solidFill>
            </a:rPr>
          </a:br>
          <a:endParaRPr lang="pt-BR" dirty="0">
            <a:solidFill>
              <a:schemeClr val="tx1"/>
            </a:solidFill>
          </a:endParaRPr>
        </a:p>
      </dgm:t>
    </dgm:pt>
    <dgm:pt modelId="{AA2C511F-82CA-4077-BE5B-93BADCFC7A07}" type="parTrans" cxnId="{98965D67-C9C2-48A3-81F3-DFC20A7A2FB5}">
      <dgm:prSet/>
      <dgm:spPr/>
      <dgm:t>
        <a:bodyPr/>
        <a:lstStyle/>
        <a:p>
          <a:endParaRPr lang="pt-BR"/>
        </a:p>
      </dgm:t>
    </dgm:pt>
    <dgm:pt modelId="{D887147F-14B5-4BE7-B3D4-38AB93DD610C}" type="sibTrans" cxnId="{98965D67-C9C2-48A3-81F3-DFC20A7A2FB5}">
      <dgm:prSet/>
      <dgm:spPr/>
      <dgm:t>
        <a:bodyPr/>
        <a:lstStyle/>
        <a:p>
          <a:endParaRPr lang="pt-BR"/>
        </a:p>
      </dgm:t>
    </dgm:pt>
    <dgm:pt modelId="{5B014809-F68E-4681-99A7-E1B1DF555A0F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Desânimo: 29%</a:t>
          </a:r>
        </a:p>
      </dgm:t>
    </dgm:pt>
    <dgm:pt modelId="{48577B5C-54D8-4A94-9638-F18A279AB1DB}" type="parTrans" cxnId="{13B933F7-42C2-4822-B315-CB7F148CB56F}">
      <dgm:prSet/>
      <dgm:spPr/>
      <dgm:t>
        <a:bodyPr/>
        <a:lstStyle/>
        <a:p>
          <a:endParaRPr lang="pt-BR"/>
        </a:p>
      </dgm:t>
    </dgm:pt>
    <dgm:pt modelId="{D11DFCCB-AD24-4FCD-BD14-FC722095F4D0}" type="sibTrans" cxnId="{13B933F7-42C2-4822-B315-CB7F148CB56F}">
      <dgm:prSet/>
      <dgm:spPr/>
      <dgm:t>
        <a:bodyPr/>
        <a:lstStyle/>
        <a:p>
          <a:endParaRPr lang="pt-BR"/>
        </a:p>
      </dgm:t>
    </dgm:pt>
    <dgm:pt modelId="{2EC981F7-0A1E-424F-B7B5-DC57699FEA0F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Aborrecimento: 43 %</a:t>
          </a:r>
        </a:p>
      </dgm:t>
    </dgm:pt>
    <dgm:pt modelId="{A6659B20-04B6-4DE5-A259-7211C6B0EE86}" type="parTrans" cxnId="{73EC89B4-C8B5-482C-8BC8-7DAD2A6CAF92}">
      <dgm:prSet/>
      <dgm:spPr/>
      <dgm:t>
        <a:bodyPr/>
        <a:lstStyle/>
        <a:p>
          <a:endParaRPr lang="pt-BR"/>
        </a:p>
      </dgm:t>
    </dgm:pt>
    <dgm:pt modelId="{F6E2D955-34F7-4F8B-9795-1258B02CB4C4}" type="sibTrans" cxnId="{73EC89B4-C8B5-482C-8BC8-7DAD2A6CAF92}">
      <dgm:prSet/>
      <dgm:spPr/>
      <dgm:t>
        <a:bodyPr/>
        <a:lstStyle/>
        <a:p>
          <a:endParaRPr lang="pt-BR"/>
        </a:p>
      </dgm:t>
    </dgm:pt>
    <dgm:pt modelId="{23E5326C-7D83-4B72-9DB7-C1909D6817C2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Raiva: 34%</a:t>
          </a:r>
          <a:r>
            <a:rPr lang="pt-BR" dirty="0"/>
            <a:t> </a:t>
          </a:r>
        </a:p>
      </dgm:t>
    </dgm:pt>
    <dgm:pt modelId="{426642E0-01EB-4C4A-8437-A4D00862CA7B}" type="parTrans" cxnId="{453D8A23-715F-4D4C-A1FC-31F046BAD7DB}">
      <dgm:prSet/>
      <dgm:spPr/>
      <dgm:t>
        <a:bodyPr/>
        <a:lstStyle/>
        <a:p>
          <a:endParaRPr lang="pt-BR"/>
        </a:p>
      </dgm:t>
    </dgm:pt>
    <dgm:pt modelId="{516FAEF0-2E5F-44AF-9F59-F908FA08536A}" type="sibTrans" cxnId="{453D8A23-715F-4D4C-A1FC-31F046BAD7DB}">
      <dgm:prSet/>
      <dgm:spPr/>
      <dgm:t>
        <a:bodyPr/>
        <a:lstStyle/>
        <a:p>
          <a:endParaRPr lang="pt-BR"/>
        </a:p>
      </dgm:t>
    </dgm:pt>
    <dgm:pt modelId="{0D7FD961-B1F7-441F-916B-AF3EAF5A1796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Vergonha:22% </a:t>
          </a:r>
        </a:p>
      </dgm:t>
    </dgm:pt>
    <dgm:pt modelId="{EDA214BB-B7E5-49BB-9664-23AC34B586E6}" type="parTrans" cxnId="{367EAC5D-17D3-40AD-A0DD-F1FF8EEA0D25}">
      <dgm:prSet/>
      <dgm:spPr/>
      <dgm:t>
        <a:bodyPr/>
        <a:lstStyle/>
        <a:p>
          <a:endParaRPr lang="pt-BR"/>
        </a:p>
      </dgm:t>
    </dgm:pt>
    <dgm:pt modelId="{56898163-B47F-4DBD-8877-D6709068EC58}" type="sibTrans" cxnId="{367EAC5D-17D3-40AD-A0DD-F1FF8EEA0D25}">
      <dgm:prSet/>
      <dgm:spPr/>
      <dgm:t>
        <a:bodyPr/>
        <a:lstStyle/>
        <a:p>
          <a:endParaRPr lang="pt-BR"/>
        </a:p>
      </dgm:t>
    </dgm:pt>
    <dgm:pt modelId="{3B11B2D0-D318-4031-87A1-94F5E787D0AD}">
      <dgm:prSet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Inveja: 15%</a:t>
          </a:r>
          <a:br>
            <a:rPr lang="pt-BR" dirty="0">
              <a:solidFill>
                <a:schemeClr val="tx1"/>
              </a:solidFill>
            </a:rPr>
          </a:br>
          <a:endParaRPr lang="pt-BR" dirty="0">
            <a:solidFill>
              <a:schemeClr val="tx1"/>
            </a:solidFill>
          </a:endParaRPr>
        </a:p>
      </dgm:t>
    </dgm:pt>
    <dgm:pt modelId="{C72D998F-B5B9-49BB-8ECA-4FC6EFC31AC5}" type="parTrans" cxnId="{BF95418F-9042-4473-9BFE-750246DC54A6}">
      <dgm:prSet/>
      <dgm:spPr/>
      <dgm:t>
        <a:bodyPr/>
        <a:lstStyle/>
        <a:p>
          <a:endParaRPr lang="pt-BR"/>
        </a:p>
      </dgm:t>
    </dgm:pt>
    <dgm:pt modelId="{5B2E4438-2138-472C-BF9B-D1BA8AF04ACB}" type="sibTrans" cxnId="{BF95418F-9042-4473-9BFE-750246DC54A6}">
      <dgm:prSet/>
      <dgm:spPr/>
      <dgm:t>
        <a:bodyPr/>
        <a:lstStyle/>
        <a:p>
          <a:endParaRPr lang="pt-BR"/>
        </a:p>
      </dgm:t>
    </dgm:pt>
    <dgm:pt modelId="{178E9633-97C3-4614-9203-2EFA8FCAFC94}" type="pres">
      <dgm:prSet presAssocID="{DD2754B5-E95F-41F0-91D7-D90A2E997A18}" presName="Name0" presStyleCnt="0">
        <dgm:presLayoutVars>
          <dgm:dir/>
          <dgm:resizeHandles/>
        </dgm:presLayoutVars>
      </dgm:prSet>
      <dgm:spPr/>
    </dgm:pt>
    <dgm:pt modelId="{8EA7F7E9-AFC6-4B3B-9578-52C69AA6B443}" type="pres">
      <dgm:prSet presAssocID="{8F2A955C-5C18-4DF1-B151-D048B44A8261}" presName="compNode" presStyleCnt="0"/>
      <dgm:spPr/>
    </dgm:pt>
    <dgm:pt modelId="{A81241C7-0B4E-4B3A-9286-E6EE1D7FBECF}" type="pres">
      <dgm:prSet presAssocID="{8F2A955C-5C18-4DF1-B151-D048B44A8261}" presName="dummyConnPt" presStyleCnt="0"/>
      <dgm:spPr/>
    </dgm:pt>
    <dgm:pt modelId="{00FC3BE0-9E36-45D1-912F-BD3138F2F7A0}" type="pres">
      <dgm:prSet presAssocID="{8F2A955C-5C18-4DF1-B151-D048B44A8261}" presName="node" presStyleLbl="node1" presStyleIdx="0" presStyleCnt="8">
        <dgm:presLayoutVars>
          <dgm:bulletEnabled val="1"/>
        </dgm:presLayoutVars>
      </dgm:prSet>
      <dgm:spPr/>
    </dgm:pt>
    <dgm:pt modelId="{BE320BE5-90EC-4A49-A053-24F7FC69A1DC}" type="pres">
      <dgm:prSet presAssocID="{383E6ABA-6C2C-4384-93B3-FAE7F1888EBC}" presName="sibTrans" presStyleLbl="bgSibTrans2D1" presStyleIdx="0" presStyleCnt="7"/>
      <dgm:spPr/>
    </dgm:pt>
    <dgm:pt modelId="{F9FB6E3B-319B-42F0-8E69-AABC9A9B3A54}" type="pres">
      <dgm:prSet presAssocID="{564A9FC6-A82D-4064-90AD-AD49DC4385F5}" presName="compNode" presStyleCnt="0"/>
      <dgm:spPr/>
    </dgm:pt>
    <dgm:pt modelId="{6AF6D56E-4918-4A65-8AA3-EB77BB1D71E1}" type="pres">
      <dgm:prSet presAssocID="{564A9FC6-A82D-4064-90AD-AD49DC4385F5}" presName="dummyConnPt" presStyleCnt="0"/>
      <dgm:spPr/>
    </dgm:pt>
    <dgm:pt modelId="{3E97B552-BDF8-4FFA-8BC6-261478936ADE}" type="pres">
      <dgm:prSet presAssocID="{564A9FC6-A82D-4064-90AD-AD49DC4385F5}" presName="node" presStyleLbl="node1" presStyleIdx="1" presStyleCnt="8" custLinFactNeighborX="1224" custLinFactNeighborY="-3137">
        <dgm:presLayoutVars>
          <dgm:bulletEnabled val="1"/>
        </dgm:presLayoutVars>
      </dgm:prSet>
      <dgm:spPr/>
    </dgm:pt>
    <dgm:pt modelId="{6E32DF67-19AD-47E1-8601-A6EA27FC187A}" type="pres">
      <dgm:prSet presAssocID="{51167DD0-8FD9-4EAB-AD68-D617169D1779}" presName="sibTrans" presStyleLbl="bgSibTrans2D1" presStyleIdx="1" presStyleCnt="7"/>
      <dgm:spPr/>
    </dgm:pt>
    <dgm:pt modelId="{DFFD8DFB-A9C7-4D99-8126-DC2F8FA726A7}" type="pres">
      <dgm:prSet presAssocID="{A3023E9C-1391-447F-894B-C108544D30C9}" presName="compNode" presStyleCnt="0"/>
      <dgm:spPr/>
    </dgm:pt>
    <dgm:pt modelId="{0888C27C-8084-43CC-B036-4322D48223A2}" type="pres">
      <dgm:prSet presAssocID="{A3023E9C-1391-447F-894B-C108544D30C9}" presName="dummyConnPt" presStyleCnt="0"/>
      <dgm:spPr/>
    </dgm:pt>
    <dgm:pt modelId="{A4E62B9D-3153-4C84-83DC-7616D1415B47}" type="pres">
      <dgm:prSet presAssocID="{A3023E9C-1391-447F-894B-C108544D30C9}" presName="node" presStyleLbl="node1" presStyleIdx="2" presStyleCnt="8" custLinFactX="100000" custLinFactNeighborX="153530" custLinFactNeighborY="-6250">
        <dgm:presLayoutVars>
          <dgm:bulletEnabled val="1"/>
        </dgm:presLayoutVars>
      </dgm:prSet>
      <dgm:spPr/>
    </dgm:pt>
    <dgm:pt modelId="{09E5A856-E795-4D52-9354-56E197EC8BCC}" type="pres">
      <dgm:prSet presAssocID="{D887147F-14B5-4BE7-B3D4-38AB93DD610C}" presName="sibTrans" presStyleLbl="bgSibTrans2D1" presStyleIdx="2" presStyleCnt="7"/>
      <dgm:spPr/>
    </dgm:pt>
    <dgm:pt modelId="{DB1B0020-7D26-46A1-8515-036CBD75856D}" type="pres">
      <dgm:prSet presAssocID="{3B11B2D0-D318-4031-87A1-94F5E787D0AD}" presName="compNode" presStyleCnt="0"/>
      <dgm:spPr/>
    </dgm:pt>
    <dgm:pt modelId="{B6A77295-2356-4AF3-BA47-D5F0395A19A8}" type="pres">
      <dgm:prSet presAssocID="{3B11B2D0-D318-4031-87A1-94F5E787D0AD}" presName="dummyConnPt" presStyleCnt="0"/>
      <dgm:spPr/>
    </dgm:pt>
    <dgm:pt modelId="{BA5AFECF-3291-49EA-802D-F680FC55672A}" type="pres">
      <dgm:prSet presAssocID="{3B11B2D0-D318-4031-87A1-94F5E787D0AD}" presName="node" presStyleLbl="node1" presStyleIdx="3" presStyleCnt="8" custLinFactNeighborX="-3795" custLinFactNeighborY="-6250">
        <dgm:presLayoutVars>
          <dgm:bulletEnabled val="1"/>
        </dgm:presLayoutVars>
      </dgm:prSet>
      <dgm:spPr/>
    </dgm:pt>
    <dgm:pt modelId="{E0088C31-D31D-4C5C-AD92-6EE94FF829D2}" type="pres">
      <dgm:prSet presAssocID="{5B2E4438-2138-472C-BF9B-D1BA8AF04ACB}" presName="sibTrans" presStyleLbl="bgSibTrans2D1" presStyleIdx="3" presStyleCnt="7"/>
      <dgm:spPr/>
    </dgm:pt>
    <dgm:pt modelId="{6C08A8CB-CE2F-4B6D-8C87-3374FA6A74E8}" type="pres">
      <dgm:prSet presAssocID="{5B014809-F68E-4681-99A7-E1B1DF555A0F}" presName="compNode" presStyleCnt="0"/>
      <dgm:spPr/>
    </dgm:pt>
    <dgm:pt modelId="{2709A43B-E71A-4245-AA04-EFA69618BBB6}" type="pres">
      <dgm:prSet presAssocID="{5B014809-F68E-4681-99A7-E1B1DF555A0F}" presName="dummyConnPt" presStyleCnt="0"/>
      <dgm:spPr/>
    </dgm:pt>
    <dgm:pt modelId="{9E5DB02B-54A0-4437-891D-E15B9B842832}" type="pres">
      <dgm:prSet presAssocID="{5B014809-F68E-4681-99A7-E1B1DF555A0F}" presName="node" presStyleLbl="node1" presStyleIdx="4" presStyleCnt="8" custLinFactNeighborX="-3795" custLinFactNeighborY="2957">
        <dgm:presLayoutVars>
          <dgm:bulletEnabled val="1"/>
        </dgm:presLayoutVars>
      </dgm:prSet>
      <dgm:spPr/>
    </dgm:pt>
    <dgm:pt modelId="{93A3C8F2-B4C0-432C-AEE3-3B7281A5D3B1}" type="pres">
      <dgm:prSet presAssocID="{D11DFCCB-AD24-4FCD-BD14-FC722095F4D0}" presName="sibTrans" presStyleLbl="bgSibTrans2D1" presStyleIdx="4" presStyleCnt="7" custLinFactY="18561" custLinFactNeighborX="21654" custLinFactNeighborY="100000"/>
      <dgm:spPr/>
    </dgm:pt>
    <dgm:pt modelId="{5976A158-695F-4D5D-A202-3945CE75BF80}" type="pres">
      <dgm:prSet presAssocID="{2EC981F7-0A1E-424F-B7B5-DC57699FEA0F}" presName="compNode" presStyleCnt="0"/>
      <dgm:spPr/>
    </dgm:pt>
    <dgm:pt modelId="{C14D3748-B746-47F4-ABE1-49C62D6D4D5F}" type="pres">
      <dgm:prSet presAssocID="{2EC981F7-0A1E-424F-B7B5-DC57699FEA0F}" presName="dummyConnPt" presStyleCnt="0"/>
      <dgm:spPr/>
    </dgm:pt>
    <dgm:pt modelId="{9BB3B5F9-985B-42ED-8FB2-E7ACDE09E1C8}" type="pres">
      <dgm:prSet presAssocID="{2EC981F7-0A1E-424F-B7B5-DC57699FEA0F}" presName="node" presStyleLbl="node1" presStyleIdx="5" presStyleCnt="8" custLinFactNeighborX="-3795" custLinFactNeighborY="-24">
        <dgm:presLayoutVars>
          <dgm:bulletEnabled val="1"/>
        </dgm:presLayoutVars>
      </dgm:prSet>
      <dgm:spPr/>
    </dgm:pt>
    <dgm:pt modelId="{05409730-3602-478C-9CF3-7C12DB7B9CF0}" type="pres">
      <dgm:prSet presAssocID="{F6E2D955-34F7-4F8B-9795-1258B02CB4C4}" presName="sibTrans" presStyleLbl="bgSibTrans2D1" presStyleIdx="5" presStyleCnt="7" custScaleX="175786" custScaleY="225031" custLinFactY="11475" custLinFactNeighborX="-5280" custLinFactNeighborY="100000"/>
      <dgm:spPr/>
    </dgm:pt>
    <dgm:pt modelId="{1F855B11-F441-4FB8-9078-CEAFAE1CB903}" type="pres">
      <dgm:prSet presAssocID="{23E5326C-7D83-4B72-9DB7-C1909D6817C2}" presName="compNode" presStyleCnt="0"/>
      <dgm:spPr/>
    </dgm:pt>
    <dgm:pt modelId="{680007A2-D2C7-4EB0-95C9-77D1291F3AE6}" type="pres">
      <dgm:prSet presAssocID="{23E5326C-7D83-4B72-9DB7-C1909D6817C2}" presName="dummyConnPt" presStyleCnt="0"/>
      <dgm:spPr/>
    </dgm:pt>
    <dgm:pt modelId="{A4D748F3-39CB-4705-B6CE-ADA186F26B94}" type="pres">
      <dgm:prSet presAssocID="{23E5326C-7D83-4B72-9DB7-C1909D6817C2}" presName="node" presStyleLbl="node1" presStyleIdx="6" presStyleCnt="8" custLinFactNeighborX="-5157" custLinFactNeighborY="-24">
        <dgm:presLayoutVars>
          <dgm:bulletEnabled val="1"/>
        </dgm:presLayoutVars>
      </dgm:prSet>
      <dgm:spPr/>
    </dgm:pt>
    <dgm:pt modelId="{CAE77BF1-9324-4E0B-BE0D-B0DDF5F00A9C}" type="pres">
      <dgm:prSet presAssocID="{516FAEF0-2E5F-44AF-9F59-F908FA08536A}" presName="sibTrans" presStyleLbl="bgSibTrans2D1" presStyleIdx="6" presStyleCnt="7"/>
      <dgm:spPr/>
    </dgm:pt>
    <dgm:pt modelId="{D2324863-4B1A-4B8B-BEBC-8AF5CA95F973}" type="pres">
      <dgm:prSet presAssocID="{0D7FD961-B1F7-441F-916B-AF3EAF5A1796}" presName="compNode" presStyleCnt="0"/>
      <dgm:spPr/>
    </dgm:pt>
    <dgm:pt modelId="{F56A3470-E757-40F1-87F9-8B1755C42894}" type="pres">
      <dgm:prSet presAssocID="{0D7FD961-B1F7-441F-916B-AF3EAF5A1796}" presName="dummyConnPt" presStyleCnt="0"/>
      <dgm:spPr/>
    </dgm:pt>
    <dgm:pt modelId="{D8C545D1-7C24-448D-B20B-AA7101AB0C71}" type="pres">
      <dgm:prSet presAssocID="{0D7FD961-B1F7-441F-916B-AF3EAF5A1796}" presName="node" presStyleLbl="node1" presStyleIdx="7" presStyleCnt="8" custLinFactNeighborX="-5157" custLinFactNeighborY="-3137">
        <dgm:presLayoutVars>
          <dgm:bulletEnabled val="1"/>
        </dgm:presLayoutVars>
      </dgm:prSet>
      <dgm:spPr/>
    </dgm:pt>
  </dgm:ptLst>
  <dgm:cxnLst>
    <dgm:cxn modelId="{FC5C8C16-B223-413E-A697-EFDFCB3B6010}" srcId="{DD2754B5-E95F-41F0-91D7-D90A2E997A18}" destId="{564A9FC6-A82D-4064-90AD-AD49DC4385F5}" srcOrd="1" destOrd="0" parTransId="{9AC369F2-147E-4A2C-B084-4D7CCFA4A118}" sibTransId="{51167DD0-8FD9-4EAB-AD68-D617169D1779}"/>
    <dgm:cxn modelId="{405AEB1E-B88F-4F0A-B87B-73EDFFA01A5D}" type="presOf" srcId="{383E6ABA-6C2C-4384-93B3-FAE7F1888EBC}" destId="{BE320BE5-90EC-4A49-A053-24F7FC69A1DC}" srcOrd="0" destOrd="0" presId="urn:microsoft.com/office/officeart/2005/8/layout/bProcess4"/>
    <dgm:cxn modelId="{1B5B0822-2D04-44F3-A339-1085E7BC114E}" type="presOf" srcId="{23E5326C-7D83-4B72-9DB7-C1909D6817C2}" destId="{A4D748F3-39CB-4705-B6CE-ADA186F26B94}" srcOrd="0" destOrd="0" presId="urn:microsoft.com/office/officeart/2005/8/layout/bProcess4"/>
    <dgm:cxn modelId="{453D8A23-715F-4D4C-A1FC-31F046BAD7DB}" srcId="{DD2754B5-E95F-41F0-91D7-D90A2E997A18}" destId="{23E5326C-7D83-4B72-9DB7-C1909D6817C2}" srcOrd="6" destOrd="0" parTransId="{426642E0-01EB-4C4A-8437-A4D00862CA7B}" sibTransId="{516FAEF0-2E5F-44AF-9F59-F908FA08536A}"/>
    <dgm:cxn modelId="{0553E824-5878-4065-A8A9-F3332957EED9}" type="presOf" srcId="{D887147F-14B5-4BE7-B3D4-38AB93DD610C}" destId="{09E5A856-E795-4D52-9354-56E197EC8BCC}" srcOrd="0" destOrd="0" presId="urn:microsoft.com/office/officeart/2005/8/layout/bProcess4"/>
    <dgm:cxn modelId="{5BE40E29-9EC3-4FD2-A104-0974C434CD80}" type="presOf" srcId="{3B11B2D0-D318-4031-87A1-94F5E787D0AD}" destId="{BA5AFECF-3291-49EA-802D-F680FC55672A}" srcOrd="0" destOrd="0" presId="urn:microsoft.com/office/officeart/2005/8/layout/bProcess4"/>
    <dgm:cxn modelId="{367EAC5D-17D3-40AD-A0DD-F1FF8EEA0D25}" srcId="{DD2754B5-E95F-41F0-91D7-D90A2E997A18}" destId="{0D7FD961-B1F7-441F-916B-AF3EAF5A1796}" srcOrd="7" destOrd="0" parTransId="{EDA214BB-B7E5-49BB-9664-23AC34B586E6}" sibTransId="{56898163-B47F-4DBD-8877-D6709068EC58}"/>
    <dgm:cxn modelId="{29BA6341-C2D3-4614-9C9E-17A9ED80B0EF}" type="presOf" srcId="{F6E2D955-34F7-4F8B-9795-1258B02CB4C4}" destId="{05409730-3602-478C-9CF3-7C12DB7B9CF0}" srcOrd="0" destOrd="0" presId="urn:microsoft.com/office/officeart/2005/8/layout/bProcess4"/>
    <dgm:cxn modelId="{98965D67-C9C2-48A3-81F3-DFC20A7A2FB5}" srcId="{DD2754B5-E95F-41F0-91D7-D90A2E997A18}" destId="{A3023E9C-1391-447F-894B-C108544D30C9}" srcOrd="2" destOrd="0" parTransId="{AA2C511F-82CA-4077-BE5B-93BADCFC7A07}" sibTransId="{D887147F-14B5-4BE7-B3D4-38AB93DD610C}"/>
    <dgm:cxn modelId="{96BBC567-D959-4FC5-80EF-57D0066B02C7}" srcId="{DD2754B5-E95F-41F0-91D7-D90A2E997A18}" destId="{8F2A955C-5C18-4DF1-B151-D048B44A8261}" srcOrd="0" destOrd="0" parTransId="{D7828195-2520-4B54-B908-137C87F7A1A1}" sibTransId="{383E6ABA-6C2C-4384-93B3-FAE7F1888EBC}"/>
    <dgm:cxn modelId="{5CD36F69-9AB6-4DE2-B659-097AF46A1664}" type="presOf" srcId="{0D7FD961-B1F7-441F-916B-AF3EAF5A1796}" destId="{D8C545D1-7C24-448D-B20B-AA7101AB0C71}" srcOrd="0" destOrd="0" presId="urn:microsoft.com/office/officeart/2005/8/layout/bProcess4"/>
    <dgm:cxn modelId="{7CB9E76D-1DFB-4600-85EB-412EB41A47B1}" type="presOf" srcId="{51167DD0-8FD9-4EAB-AD68-D617169D1779}" destId="{6E32DF67-19AD-47E1-8601-A6EA27FC187A}" srcOrd="0" destOrd="0" presId="urn:microsoft.com/office/officeart/2005/8/layout/bProcess4"/>
    <dgm:cxn modelId="{95BCC854-B4C6-4D78-B80E-9544C0E2E15D}" type="presOf" srcId="{8F2A955C-5C18-4DF1-B151-D048B44A8261}" destId="{00FC3BE0-9E36-45D1-912F-BD3138F2F7A0}" srcOrd="0" destOrd="0" presId="urn:microsoft.com/office/officeart/2005/8/layout/bProcess4"/>
    <dgm:cxn modelId="{CC8E8656-7C49-4528-B722-7EC2A9E6864E}" type="presOf" srcId="{5B014809-F68E-4681-99A7-E1B1DF555A0F}" destId="{9E5DB02B-54A0-4437-891D-E15B9B842832}" srcOrd="0" destOrd="0" presId="urn:microsoft.com/office/officeart/2005/8/layout/bProcess4"/>
    <dgm:cxn modelId="{618F017B-F521-4725-AE1A-6101B89917CC}" type="presOf" srcId="{DD2754B5-E95F-41F0-91D7-D90A2E997A18}" destId="{178E9633-97C3-4614-9203-2EFA8FCAFC94}" srcOrd="0" destOrd="0" presId="urn:microsoft.com/office/officeart/2005/8/layout/bProcess4"/>
    <dgm:cxn modelId="{BF95418F-9042-4473-9BFE-750246DC54A6}" srcId="{DD2754B5-E95F-41F0-91D7-D90A2E997A18}" destId="{3B11B2D0-D318-4031-87A1-94F5E787D0AD}" srcOrd="3" destOrd="0" parTransId="{C72D998F-B5B9-49BB-8ECA-4FC6EFC31AC5}" sibTransId="{5B2E4438-2138-472C-BF9B-D1BA8AF04ACB}"/>
    <dgm:cxn modelId="{73EC89B4-C8B5-482C-8BC8-7DAD2A6CAF92}" srcId="{DD2754B5-E95F-41F0-91D7-D90A2E997A18}" destId="{2EC981F7-0A1E-424F-B7B5-DC57699FEA0F}" srcOrd="5" destOrd="0" parTransId="{A6659B20-04B6-4DE5-A259-7211C6B0EE86}" sibTransId="{F6E2D955-34F7-4F8B-9795-1258B02CB4C4}"/>
    <dgm:cxn modelId="{F41B92BD-B528-4F7F-B027-2DF4BBF2C51E}" type="presOf" srcId="{516FAEF0-2E5F-44AF-9F59-F908FA08536A}" destId="{CAE77BF1-9324-4E0B-BE0D-B0DDF5F00A9C}" srcOrd="0" destOrd="0" presId="urn:microsoft.com/office/officeart/2005/8/layout/bProcess4"/>
    <dgm:cxn modelId="{62172ACF-18D1-4557-9F1E-529716E82685}" type="presOf" srcId="{5B2E4438-2138-472C-BF9B-D1BA8AF04ACB}" destId="{E0088C31-D31D-4C5C-AD92-6EE94FF829D2}" srcOrd="0" destOrd="0" presId="urn:microsoft.com/office/officeart/2005/8/layout/bProcess4"/>
    <dgm:cxn modelId="{510781D7-22B4-4310-AECD-48C512A32CBE}" type="presOf" srcId="{564A9FC6-A82D-4064-90AD-AD49DC4385F5}" destId="{3E97B552-BDF8-4FFA-8BC6-261478936ADE}" srcOrd="0" destOrd="0" presId="urn:microsoft.com/office/officeart/2005/8/layout/bProcess4"/>
    <dgm:cxn modelId="{B7A749DF-7BEA-4034-A242-087F9BD9B14F}" type="presOf" srcId="{A3023E9C-1391-447F-894B-C108544D30C9}" destId="{A4E62B9D-3153-4C84-83DC-7616D1415B47}" srcOrd="0" destOrd="0" presId="urn:microsoft.com/office/officeart/2005/8/layout/bProcess4"/>
    <dgm:cxn modelId="{8BE201E4-8629-4B71-ABF9-2A54F7DC44C2}" type="presOf" srcId="{2EC981F7-0A1E-424F-B7B5-DC57699FEA0F}" destId="{9BB3B5F9-985B-42ED-8FB2-E7ACDE09E1C8}" srcOrd="0" destOrd="0" presId="urn:microsoft.com/office/officeart/2005/8/layout/bProcess4"/>
    <dgm:cxn modelId="{13B933F7-42C2-4822-B315-CB7F148CB56F}" srcId="{DD2754B5-E95F-41F0-91D7-D90A2E997A18}" destId="{5B014809-F68E-4681-99A7-E1B1DF555A0F}" srcOrd="4" destOrd="0" parTransId="{48577B5C-54D8-4A94-9638-F18A279AB1DB}" sibTransId="{D11DFCCB-AD24-4FCD-BD14-FC722095F4D0}"/>
    <dgm:cxn modelId="{C4BF0DFA-3159-4E91-A402-7D2067675467}" type="presOf" srcId="{D11DFCCB-AD24-4FCD-BD14-FC722095F4D0}" destId="{93A3C8F2-B4C0-432C-AEE3-3B7281A5D3B1}" srcOrd="0" destOrd="0" presId="urn:microsoft.com/office/officeart/2005/8/layout/bProcess4"/>
    <dgm:cxn modelId="{270B8E3C-6A60-45A6-878E-ED88515C5F1E}" type="presParOf" srcId="{178E9633-97C3-4614-9203-2EFA8FCAFC94}" destId="{8EA7F7E9-AFC6-4B3B-9578-52C69AA6B443}" srcOrd="0" destOrd="0" presId="urn:microsoft.com/office/officeart/2005/8/layout/bProcess4"/>
    <dgm:cxn modelId="{65E47042-F1FC-4EB7-AA88-B9B086244E1D}" type="presParOf" srcId="{8EA7F7E9-AFC6-4B3B-9578-52C69AA6B443}" destId="{A81241C7-0B4E-4B3A-9286-E6EE1D7FBECF}" srcOrd="0" destOrd="0" presId="urn:microsoft.com/office/officeart/2005/8/layout/bProcess4"/>
    <dgm:cxn modelId="{E353AE8C-3FCF-4B2B-A531-333B3CF7513E}" type="presParOf" srcId="{8EA7F7E9-AFC6-4B3B-9578-52C69AA6B443}" destId="{00FC3BE0-9E36-45D1-912F-BD3138F2F7A0}" srcOrd="1" destOrd="0" presId="urn:microsoft.com/office/officeart/2005/8/layout/bProcess4"/>
    <dgm:cxn modelId="{7AF3534C-4171-4C9D-9F41-CE7707F19568}" type="presParOf" srcId="{178E9633-97C3-4614-9203-2EFA8FCAFC94}" destId="{BE320BE5-90EC-4A49-A053-24F7FC69A1DC}" srcOrd="1" destOrd="0" presId="urn:microsoft.com/office/officeart/2005/8/layout/bProcess4"/>
    <dgm:cxn modelId="{6C423AB3-DB70-4AF1-AFBF-6C1CE7C91130}" type="presParOf" srcId="{178E9633-97C3-4614-9203-2EFA8FCAFC94}" destId="{F9FB6E3B-319B-42F0-8E69-AABC9A9B3A54}" srcOrd="2" destOrd="0" presId="urn:microsoft.com/office/officeart/2005/8/layout/bProcess4"/>
    <dgm:cxn modelId="{683A2845-2199-49C6-9419-4E0864CE3907}" type="presParOf" srcId="{F9FB6E3B-319B-42F0-8E69-AABC9A9B3A54}" destId="{6AF6D56E-4918-4A65-8AA3-EB77BB1D71E1}" srcOrd="0" destOrd="0" presId="urn:microsoft.com/office/officeart/2005/8/layout/bProcess4"/>
    <dgm:cxn modelId="{2B660255-1AEC-44EB-B1BC-D0AAC27898D1}" type="presParOf" srcId="{F9FB6E3B-319B-42F0-8E69-AABC9A9B3A54}" destId="{3E97B552-BDF8-4FFA-8BC6-261478936ADE}" srcOrd="1" destOrd="0" presId="urn:microsoft.com/office/officeart/2005/8/layout/bProcess4"/>
    <dgm:cxn modelId="{41A7329B-CCC9-4729-8176-24F2E1A601E0}" type="presParOf" srcId="{178E9633-97C3-4614-9203-2EFA8FCAFC94}" destId="{6E32DF67-19AD-47E1-8601-A6EA27FC187A}" srcOrd="3" destOrd="0" presId="urn:microsoft.com/office/officeart/2005/8/layout/bProcess4"/>
    <dgm:cxn modelId="{20C69204-E67D-4DA1-B60B-00D592E6098E}" type="presParOf" srcId="{178E9633-97C3-4614-9203-2EFA8FCAFC94}" destId="{DFFD8DFB-A9C7-4D99-8126-DC2F8FA726A7}" srcOrd="4" destOrd="0" presId="urn:microsoft.com/office/officeart/2005/8/layout/bProcess4"/>
    <dgm:cxn modelId="{34953BB4-153F-4D4C-8060-DB7FB6AA693E}" type="presParOf" srcId="{DFFD8DFB-A9C7-4D99-8126-DC2F8FA726A7}" destId="{0888C27C-8084-43CC-B036-4322D48223A2}" srcOrd="0" destOrd="0" presId="urn:microsoft.com/office/officeart/2005/8/layout/bProcess4"/>
    <dgm:cxn modelId="{418683D3-A24F-4554-A3A5-2C3CB22C01B2}" type="presParOf" srcId="{DFFD8DFB-A9C7-4D99-8126-DC2F8FA726A7}" destId="{A4E62B9D-3153-4C84-83DC-7616D1415B47}" srcOrd="1" destOrd="0" presId="urn:microsoft.com/office/officeart/2005/8/layout/bProcess4"/>
    <dgm:cxn modelId="{213F0571-D513-4628-A16E-4EF7E3666597}" type="presParOf" srcId="{178E9633-97C3-4614-9203-2EFA8FCAFC94}" destId="{09E5A856-E795-4D52-9354-56E197EC8BCC}" srcOrd="5" destOrd="0" presId="urn:microsoft.com/office/officeart/2005/8/layout/bProcess4"/>
    <dgm:cxn modelId="{71EDECB6-67E9-4F98-96E8-581F188C3F71}" type="presParOf" srcId="{178E9633-97C3-4614-9203-2EFA8FCAFC94}" destId="{DB1B0020-7D26-46A1-8515-036CBD75856D}" srcOrd="6" destOrd="0" presId="urn:microsoft.com/office/officeart/2005/8/layout/bProcess4"/>
    <dgm:cxn modelId="{C7D9A1EC-B797-4476-8C27-8F416E6F80C4}" type="presParOf" srcId="{DB1B0020-7D26-46A1-8515-036CBD75856D}" destId="{B6A77295-2356-4AF3-BA47-D5F0395A19A8}" srcOrd="0" destOrd="0" presId="urn:microsoft.com/office/officeart/2005/8/layout/bProcess4"/>
    <dgm:cxn modelId="{2A6D7805-12E3-41D2-9811-9F5A7B7EFD60}" type="presParOf" srcId="{DB1B0020-7D26-46A1-8515-036CBD75856D}" destId="{BA5AFECF-3291-49EA-802D-F680FC55672A}" srcOrd="1" destOrd="0" presId="urn:microsoft.com/office/officeart/2005/8/layout/bProcess4"/>
    <dgm:cxn modelId="{329BB00C-4263-4FF0-AA1C-6B4722D1AE17}" type="presParOf" srcId="{178E9633-97C3-4614-9203-2EFA8FCAFC94}" destId="{E0088C31-D31D-4C5C-AD92-6EE94FF829D2}" srcOrd="7" destOrd="0" presId="urn:microsoft.com/office/officeart/2005/8/layout/bProcess4"/>
    <dgm:cxn modelId="{B6FCB176-D992-4F86-939D-E9F3A630E984}" type="presParOf" srcId="{178E9633-97C3-4614-9203-2EFA8FCAFC94}" destId="{6C08A8CB-CE2F-4B6D-8C87-3374FA6A74E8}" srcOrd="8" destOrd="0" presId="urn:microsoft.com/office/officeart/2005/8/layout/bProcess4"/>
    <dgm:cxn modelId="{E07B1D63-3912-44AD-B0E6-F7C6CCCC9D66}" type="presParOf" srcId="{6C08A8CB-CE2F-4B6D-8C87-3374FA6A74E8}" destId="{2709A43B-E71A-4245-AA04-EFA69618BBB6}" srcOrd="0" destOrd="0" presId="urn:microsoft.com/office/officeart/2005/8/layout/bProcess4"/>
    <dgm:cxn modelId="{3C5BCC2E-284B-49C0-999A-62B5EEF706A3}" type="presParOf" srcId="{6C08A8CB-CE2F-4B6D-8C87-3374FA6A74E8}" destId="{9E5DB02B-54A0-4437-891D-E15B9B842832}" srcOrd="1" destOrd="0" presId="urn:microsoft.com/office/officeart/2005/8/layout/bProcess4"/>
    <dgm:cxn modelId="{BB1F014E-28E7-456F-82FE-4F95E9482446}" type="presParOf" srcId="{178E9633-97C3-4614-9203-2EFA8FCAFC94}" destId="{93A3C8F2-B4C0-432C-AEE3-3B7281A5D3B1}" srcOrd="9" destOrd="0" presId="urn:microsoft.com/office/officeart/2005/8/layout/bProcess4"/>
    <dgm:cxn modelId="{A29ECD94-4723-4147-8F4D-C5DAF9444EC4}" type="presParOf" srcId="{178E9633-97C3-4614-9203-2EFA8FCAFC94}" destId="{5976A158-695F-4D5D-A202-3945CE75BF80}" srcOrd="10" destOrd="0" presId="urn:microsoft.com/office/officeart/2005/8/layout/bProcess4"/>
    <dgm:cxn modelId="{27EF2212-7531-447E-91E6-A62201229072}" type="presParOf" srcId="{5976A158-695F-4D5D-A202-3945CE75BF80}" destId="{C14D3748-B746-47F4-ABE1-49C62D6D4D5F}" srcOrd="0" destOrd="0" presId="urn:microsoft.com/office/officeart/2005/8/layout/bProcess4"/>
    <dgm:cxn modelId="{CF6035B5-A558-4A11-9DD0-A4D3EE1031DD}" type="presParOf" srcId="{5976A158-695F-4D5D-A202-3945CE75BF80}" destId="{9BB3B5F9-985B-42ED-8FB2-E7ACDE09E1C8}" srcOrd="1" destOrd="0" presId="urn:microsoft.com/office/officeart/2005/8/layout/bProcess4"/>
    <dgm:cxn modelId="{7E8239AD-8588-4A44-B949-E57938F1727D}" type="presParOf" srcId="{178E9633-97C3-4614-9203-2EFA8FCAFC94}" destId="{05409730-3602-478C-9CF3-7C12DB7B9CF0}" srcOrd="11" destOrd="0" presId="urn:microsoft.com/office/officeart/2005/8/layout/bProcess4"/>
    <dgm:cxn modelId="{185637E3-36FF-4B53-835B-7BBE93927D00}" type="presParOf" srcId="{178E9633-97C3-4614-9203-2EFA8FCAFC94}" destId="{1F855B11-F441-4FB8-9078-CEAFAE1CB903}" srcOrd="12" destOrd="0" presId="urn:microsoft.com/office/officeart/2005/8/layout/bProcess4"/>
    <dgm:cxn modelId="{EF2F836C-422C-40E2-A427-9635DE47625F}" type="presParOf" srcId="{1F855B11-F441-4FB8-9078-CEAFAE1CB903}" destId="{680007A2-D2C7-4EB0-95C9-77D1291F3AE6}" srcOrd="0" destOrd="0" presId="urn:microsoft.com/office/officeart/2005/8/layout/bProcess4"/>
    <dgm:cxn modelId="{6626086B-F771-48AE-92F7-53D14F4FF199}" type="presParOf" srcId="{1F855B11-F441-4FB8-9078-CEAFAE1CB903}" destId="{A4D748F3-39CB-4705-B6CE-ADA186F26B94}" srcOrd="1" destOrd="0" presId="urn:microsoft.com/office/officeart/2005/8/layout/bProcess4"/>
    <dgm:cxn modelId="{4566A65E-916A-48A1-968C-D4EE5F348108}" type="presParOf" srcId="{178E9633-97C3-4614-9203-2EFA8FCAFC94}" destId="{CAE77BF1-9324-4E0B-BE0D-B0DDF5F00A9C}" srcOrd="13" destOrd="0" presId="urn:microsoft.com/office/officeart/2005/8/layout/bProcess4"/>
    <dgm:cxn modelId="{6F75F04C-BFDD-41A3-B755-3BE4BFB658A2}" type="presParOf" srcId="{178E9633-97C3-4614-9203-2EFA8FCAFC94}" destId="{D2324863-4B1A-4B8B-BEBC-8AF5CA95F973}" srcOrd="14" destOrd="0" presId="urn:microsoft.com/office/officeart/2005/8/layout/bProcess4"/>
    <dgm:cxn modelId="{F218691A-068B-462B-A0A9-4DB5F90928B0}" type="presParOf" srcId="{D2324863-4B1A-4B8B-BEBC-8AF5CA95F973}" destId="{F56A3470-E757-40F1-87F9-8B1755C42894}" srcOrd="0" destOrd="0" presId="urn:microsoft.com/office/officeart/2005/8/layout/bProcess4"/>
    <dgm:cxn modelId="{7754A00C-C081-48DB-B0E7-48D6923E3963}" type="presParOf" srcId="{D2324863-4B1A-4B8B-BEBC-8AF5CA95F973}" destId="{D8C545D1-7C24-448D-B20B-AA7101AB0C71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20BE5-90EC-4A49-A053-24F7FC69A1DC}">
      <dsp:nvSpPr>
        <dsp:cNvPr id="0" name=""/>
        <dsp:cNvSpPr/>
      </dsp:nvSpPr>
      <dsp:spPr>
        <a:xfrm rot="5351993">
          <a:off x="460434" y="923225"/>
          <a:ext cx="1435966" cy="1772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FC3BE0-9E36-45D1-912F-BD3138F2F7A0}">
      <dsp:nvSpPr>
        <dsp:cNvPr id="0" name=""/>
        <dsp:cNvSpPr/>
      </dsp:nvSpPr>
      <dsp:spPr>
        <a:xfrm>
          <a:off x="770488" y="282"/>
          <a:ext cx="1969258" cy="11815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solidFill>
                <a:schemeClr val="tx1"/>
              </a:solidFill>
            </a:rPr>
            <a:t>Preocupação: 46%</a:t>
          </a:r>
        </a:p>
      </dsp:txBody>
      <dsp:txXfrm>
        <a:off x="805095" y="34889"/>
        <a:ext cx="1900044" cy="1112341"/>
      </dsp:txXfrm>
    </dsp:sp>
    <dsp:sp modelId="{6E32DF67-19AD-47E1-8601-A6EA27FC187A}">
      <dsp:nvSpPr>
        <dsp:cNvPr id="0" name=""/>
        <dsp:cNvSpPr/>
      </dsp:nvSpPr>
      <dsp:spPr>
        <a:xfrm rot="968032">
          <a:off x="1090724" y="2363245"/>
          <a:ext cx="5168049" cy="1772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97B552-BDF8-4FFA-8BC6-261478936ADE}">
      <dsp:nvSpPr>
        <dsp:cNvPr id="0" name=""/>
        <dsp:cNvSpPr/>
      </dsp:nvSpPr>
      <dsp:spPr>
        <a:xfrm>
          <a:off x="794592" y="1440160"/>
          <a:ext cx="1969258" cy="11815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solidFill>
                <a:schemeClr val="tx1"/>
              </a:solidFill>
            </a:rPr>
            <a:t>Medo:31% </a:t>
          </a:r>
        </a:p>
      </dsp:txBody>
      <dsp:txXfrm>
        <a:off x="829199" y="1474767"/>
        <a:ext cx="1900044" cy="1112341"/>
      </dsp:txXfrm>
    </dsp:sp>
    <dsp:sp modelId="{09E5A856-E795-4D52-9354-56E197EC8BCC}">
      <dsp:nvSpPr>
        <dsp:cNvPr id="0" name=""/>
        <dsp:cNvSpPr/>
      </dsp:nvSpPr>
      <dsp:spPr>
        <a:xfrm rot="10800000">
          <a:off x="3712772" y="3085352"/>
          <a:ext cx="2448280" cy="1772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E62B9D-3153-4C84-83DC-7616D1415B47}">
      <dsp:nvSpPr>
        <dsp:cNvPr id="0" name=""/>
        <dsp:cNvSpPr/>
      </dsp:nvSpPr>
      <dsp:spPr>
        <a:xfrm>
          <a:off x="5763150" y="2880323"/>
          <a:ext cx="1969258" cy="118155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solidFill>
                <a:schemeClr val="tx1"/>
              </a:solidFill>
            </a:rPr>
            <a:t>Ciúmes: 15%</a:t>
          </a:r>
          <a:br>
            <a:rPr lang="pt-BR" sz="2100" kern="1200" dirty="0">
              <a:solidFill>
                <a:schemeClr val="tx1"/>
              </a:solidFill>
            </a:rPr>
          </a:br>
          <a:endParaRPr lang="pt-BR" sz="2100" kern="1200" dirty="0">
            <a:solidFill>
              <a:schemeClr val="tx1"/>
            </a:solidFill>
          </a:endParaRPr>
        </a:p>
      </dsp:txBody>
      <dsp:txXfrm>
        <a:off x="5797757" y="2914930"/>
        <a:ext cx="1900044" cy="1112341"/>
      </dsp:txXfrm>
    </dsp:sp>
    <dsp:sp modelId="{E0088C31-D31D-4C5C-AD92-6EE94FF829D2}">
      <dsp:nvSpPr>
        <dsp:cNvPr id="0" name=""/>
        <dsp:cNvSpPr/>
      </dsp:nvSpPr>
      <dsp:spPr>
        <a:xfrm rot="16200000">
          <a:off x="3032745" y="2397221"/>
          <a:ext cx="1360054" cy="1772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5AFECF-3291-49EA-802D-F680FC55672A}">
      <dsp:nvSpPr>
        <dsp:cNvPr id="0" name=""/>
        <dsp:cNvSpPr/>
      </dsp:nvSpPr>
      <dsp:spPr>
        <a:xfrm>
          <a:off x="3314869" y="2880323"/>
          <a:ext cx="1969258" cy="118155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solidFill>
                <a:schemeClr val="tx1"/>
              </a:solidFill>
            </a:rPr>
            <a:t>Inveja: 15%</a:t>
          </a:r>
          <a:br>
            <a:rPr lang="pt-BR" sz="2100" kern="1200" dirty="0">
              <a:solidFill>
                <a:schemeClr val="tx1"/>
              </a:solidFill>
            </a:rPr>
          </a:br>
          <a:endParaRPr lang="pt-BR" sz="2100" kern="1200" dirty="0">
            <a:solidFill>
              <a:schemeClr val="tx1"/>
            </a:solidFill>
          </a:endParaRPr>
        </a:p>
      </dsp:txBody>
      <dsp:txXfrm>
        <a:off x="3349476" y="2914930"/>
        <a:ext cx="1900044" cy="1112341"/>
      </dsp:txXfrm>
    </dsp:sp>
    <dsp:sp modelId="{93A3C8F2-B4C0-432C-AEE3-3B7281A5D3B1}">
      <dsp:nvSpPr>
        <dsp:cNvPr id="0" name=""/>
        <dsp:cNvSpPr/>
      </dsp:nvSpPr>
      <dsp:spPr>
        <a:xfrm rot="16200000">
          <a:off x="3286431" y="1167189"/>
          <a:ext cx="1504061" cy="1772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5DB02B-54A0-4437-891D-E15B9B842832}">
      <dsp:nvSpPr>
        <dsp:cNvPr id="0" name=""/>
        <dsp:cNvSpPr/>
      </dsp:nvSpPr>
      <dsp:spPr>
        <a:xfrm>
          <a:off x="3314869" y="1512164"/>
          <a:ext cx="1969258" cy="118155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solidFill>
                <a:schemeClr val="tx1"/>
              </a:solidFill>
            </a:rPr>
            <a:t>Desânimo: 29%</a:t>
          </a:r>
        </a:p>
      </dsp:txBody>
      <dsp:txXfrm>
        <a:off x="3349476" y="1546771"/>
        <a:ext cx="1900044" cy="1112341"/>
      </dsp:txXfrm>
    </dsp:sp>
    <dsp:sp modelId="{05409730-3602-478C-9CF3-7C12DB7B9CF0}">
      <dsp:nvSpPr>
        <dsp:cNvPr id="0" name=""/>
        <dsp:cNvSpPr/>
      </dsp:nvSpPr>
      <dsp:spPr>
        <a:xfrm>
          <a:off x="2601152" y="287750"/>
          <a:ext cx="4542643" cy="3988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B3B5F9-985B-42ED-8FB2-E7ACDE09E1C8}">
      <dsp:nvSpPr>
        <dsp:cNvPr id="0" name=""/>
        <dsp:cNvSpPr/>
      </dsp:nvSpPr>
      <dsp:spPr>
        <a:xfrm>
          <a:off x="3314869" y="0"/>
          <a:ext cx="1969258" cy="11815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solidFill>
                <a:schemeClr val="tx1"/>
              </a:solidFill>
            </a:rPr>
            <a:t>Aborrecimento: 43 %</a:t>
          </a:r>
        </a:p>
      </dsp:txBody>
      <dsp:txXfrm>
        <a:off x="3349476" y="34607"/>
        <a:ext cx="1900044" cy="1112341"/>
      </dsp:txXfrm>
    </dsp:sp>
    <dsp:sp modelId="{CAE77BF1-9324-4E0B-BE0D-B0DDF5F00A9C}">
      <dsp:nvSpPr>
        <dsp:cNvPr id="0" name=""/>
        <dsp:cNvSpPr/>
      </dsp:nvSpPr>
      <dsp:spPr>
        <a:xfrm rot="5400000">
          <a:off x="5589036" y="921058"/>
          <a:ext cx="1432057" cy="1772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D748F3-39CB-4705-B6CE-ADA186F26B94}">
      <dsp:nvSpPr>
        <dsp:cNvPr id="0" name=""/>
        <dsp:cNvSpPr/>
      </dsp:nvSpPr>
      <dsp:spPr>
        <a:xfrm>
          <a:off x="5907162" y="0"/>
          <a:ext cx="1969258" cy="11815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solidFill>
                <a:schemeClr val="tx1"/>
              </a:solidFill>
            </a:rPr>
            <a:t>Raiva: 34%</a:t>
          </a:r>
          <a:r>
            <a:rPr lang="pt-BR" sz="2100" kern="1200" dirty="0"/>
            <a:t> </a:t>
          </a:r>
        </a:p>
      </dsp:txBody>
      <dsp:txXfrm>
        <a:off x="5941769" y="34607"/>
        <a:ext cx="1900044" cy="1112341"/>
      </dsp:txXfrm>
    </dsp:sp>
    <dsp:sp modelId="{D8C545D1-7C24-448D-B20B-AA7101AB0C71}">
      <dsp:nvSpPr>
        <dsp:cNvPr id="0" name=""/>
        <dsp:cNvSpPr/>
      </dsp:nvSpPr>
      <dsp:spPr>
        <a:xfrm>
          <a:off x="5907162" y="1440160"/>
          <a:ext cx="1969258" cy="118155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solidFill>
                <a:schemeClr val="tx1"/>
              </a:solidFill>
            </a:rPr>
            <a:t>Vergonha:22% </a:t>
          </a:r>
        </a:p>
      </dsp:txBody>
      <dsp:txXfrm>
        <a:off x="5941769" y="1474767"/>
        <a:ext cx="1900044" cy="1112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1CAC2-A22D-4A6A-AF78-9C4491642A71}" type="datetimeFigureOut">
              <a:rPr lang="pt-BR" smtClean="0"/>
              <a:t>19/07/2017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1892B-9230-4913-9B48-C806AC445A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343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1892B-9230-4913-9B48-C806AC445A3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4563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C5F1-3A25-4C91-BC4A-2B0F156E7944}" type="datetimeFigureOut">
              <a:rPr lang="pt-BR" smtClean="0"/>
              <a:t>19/07/2017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9251-FDBD-40A0-9E9B-E1819907D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3387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C5F1-3A25-4C91-BC4A-2B0F156E7944}" type="datetimeFigureOut">
              <a:rPr lang="pt-BR" smtClean="0"/>
              <a:t>19/07/2017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9251-FDBD-40A0-9E9B-E1819907D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2186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C5F1-3A25-4C91-BC4A-2B0F156E7944}" type="datetimeFigureOut">
              <a:rPr lang="pt-BR" smtClean="0"/>
              <a:t>19/07/2017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9251-FDBD-40A0-9E9B-E1819907D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6253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C5F1-3A25-4C91-BC4A-2B0F156E7944}" type="datetimeFigureOut">
              <a:rPr lang="pt-BR" smtClean="0"/>
              <a:t>19/07/2017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9251-FDBD-40A0-9E9B-E1819907D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3006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C5F1-3A25-4C91-BC4A-2B0F156E7944}" type="datetimeFigureOut">
              <a:rPr lang="pt-BR" smtClean="0"/>
              <a:t>19/07/2017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9251-FDBD-40A0-9E9B-E1819907D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8962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C5F1-3A25-4C91-BC4A-2B0F156E7944}" type="datetimeFigureOut">
              <a:rPr lang="pt-BR" smtClean="0"/>
              <a:t>19/07/2017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9251-FDBD-40A0-9E9B-E1819907D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3157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C5F1-3A25-4C91-BC4A-2B0F156E7944}" type="datetimeFigureOut">
              <a:rPr lang="pt-BR" smtClean="0"/>
              <a:t>19/07/2017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9251-FDBD-40A0-9E9B-E1819907D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4310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C5F1-3A25-4C91-BC4A-2B0F156E7944}" type="datetimeFigureOut">
              <a:rPr lang="pt-BR" smtClean="0"/>
              <a:t>19/07/2017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9251-FDBD-40A0-9E9B-E1819907D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2666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C5F1-3A25-4C91-BC4A-2B0F156E7944}" type="datetimeFigureOut">
              <a:rPr lang="pt-BR" smtClean="0"/>
              <a:t>19/07/2017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9251-FDBD-40A0-9E9B-E1819907D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8532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C5F1-3A25-4C91-BC4A-2B0F156E7944}" type="datetimeFigureOut">
              <a:rPr lang="pt-BR" smtClean="0"/>
              <a:t>19/07/2017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9251-FDBD-40A0-9E9B-E1819907D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6464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C5F1-3A25-4C91-BC4A-2B0F156E7944}" type="datetimeFigureOut">
              <a:rPr lang="pt-BR" smtClean="0"/>
              <a:t>19/07/2017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9251-FDBD-40A0-9E9B-E1819907D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3852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FC5F1-3A25-4C91-BC4A-2B0F156E7944}" type="datetimeFigureOut">
              <a:rPr lang="pt-BR" smtClean="0"/>
              <a:t>19/07/2017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C9251-FDBD-40A0-9E9B-E1819907D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690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vangelhoespirita.wordpress.com/capitulos-1-a-27/cap-11-amar-o-proximo-como-a-si-mesmo/instrucoes-dos-espiritos/i-a-lei-do-amor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0640"/>
            <a:ext cx="9144000" cy="506792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0" y="0"/>
            <a:ext cx="9143730" cy="147002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/>
              <a:t>Desenvolvendo sentimentos!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6307088"/>
            <a:ext cx="9144000" cy="55091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pt-BR" dirty="0"/>
              <a:t>Leonardo Pereira</a:t>
            </a:r>
          </a:p>
        </p:txBody>
      </p:sp>
    </p:spTree>
    <p:extLst>
      <p:ext uri="{BB962C8B-B14F-4D97-AF65-F5344CB8AC3E}">
        <p14:creationId xmlns:p14="http://schemas.microsoft.com/office/powerpoint/2010/main" val="2442836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2893" y="28600"/>
            <a:ext cx="4330824" cy="68294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Tristeza é um sentimento. Depressão é emoção. </a:t>
            </a:r>
          </a:p>
          <a:p>
            <a:pPr marL="0" indent="0" algn="ctr">
              <a:buNone/>
            </a:pPr>
            <a:b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/>
              <a:t>A tristeza é inevitável em algumas situações da vida, mas ela pode ser vivenciada juntamente com a paz, porque acontece a compreensão de que tudo é passageiro e transitório, como também aprendizado.</a:t>
            </a:r>
            <a:br>
              <a:rPr lang="pt-BR" b="1" dirty="0"/>
            </a:br>
            <a:br>
              <a:rPr lang="pt-BR" dirty="0"/>
            </a:b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17" y="-9939"/>
            <a:ext cx="3776933" cy="329492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4" y="3048000"/>
            <a:ext cx="3789509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1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5144604" cy="681337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pt-BR" b="1" dirty="0"/>
          </a:p>
          <a:p>
            <a:pPr marL="0" indent="0" algn="ctr">
              <a:buNone/>
            </a:pPr>
            <a:r>
              <a:rPr lang="pt-BR" b="1" dirty="0"/>
              <a:t>Os medos são muitos e até servem como autoproteção, autopreservação ou alerta. </a:t>
            </a:r>
          </a:p>
          <a:p>
            <a:pPr marL="0" indent="0" algn="ctr">
              <a:buNone/>
            </a:pPr>
            <a:endParaRPr lang="pt-BR" b="1" dirty="0"/>
          </a:p>
          <a:p>
            <a:pPr marL="0" indent="0" algn="ctr">
              <a:buNone/>
            </a:pPr>
            <a:r>
              <a:rPr lang="pt-BR" b="1" dirty="0"/>
              <a:t>Mas o medo constante, sem motivo aparente ou real, que paralisa, revela falta de lucidez e confiança.</a:t>
            </a:r>
          </a:p>
          <a:p>
            <a:pPr marL="0" indent="0" algn="ctr">
              <a:buNone/>
            </a:pPr>
            <a:endParaRPr lang="pt-BR" b="1" dirty="0"/>
          </a:p>
          <a:p>
            <a:pPr marL="0" indent="0" algn="ctr">
              <a:buNone/>
            </a:pPr>
            <a:r>
              <a:rPr lang="pt-BR" b="1" dirty="0"/>
              <a:t> Coragem (coração + ação) é fazer com medo.</a:t>
            </a:r>
            <a:br>
              <a:rPr lang="pt-BR" b="1" dirty="0"/>
            </a:br>
            <a:br>
              <a:rPr lang="pt-BR" dirty="0"/>
            </a:b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845" y="0"/>
            <a:ext cx="4044344" cy="263691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605" y="4005064"/>
            <a:ext cx="3935084" cy="285293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5144604" y="2852936"/>
            <a:ext cx="40210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Medo é um sentimento. </a:t>
            </a:r>
          </a:p>
          <a:p>
            <a:pPr algn="ctr"/>
            <a:r>
              <a:rPr lang="pt-B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Pânico é emoção. </a:t>
            </a:r>
          </a:p>
          <a:p>
            <a:pPr algn="ctr"/>
            <a:br>
              <a:rPr lang="pt-BR" sz="2800" b="1" dirty="0"/>
            </a:b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93089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3969" y="6085"/>
            <a:ext cx="4860032" cy="685191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pt-B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Raiva é uma emoção. Ódio é  </a:t>
            </a:r>
            <a:br>
              <a:rPr lang="pt-B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sentimento. </a:t>
            </a:r>
          </a:p>
          <a:p>
            <a:pPr marL="0" indent="0">
              <a:buNone/>
            </a:pPr>
            <a:endParaRPr lang="pt-BR" b="1" dirty="0"/>
          </a:p>
          <a:p>
            <a:pPr marL="0" indent="0" algn="ctr">
              <a:buNone/>
            </a:pPr>
            <a:r>
              <a:rPr lang="pt-BR" sz="3600" b="1" dirty="0"/>
              <a:t>É humano expressamos a emoção de raiva, até como um posicionamento, um discernimento.</a:t>
            </a:r>
          </a:p>
          <a:p>
            <a:pPr marL="0" indent="0" algn="ctr">
              <a:buNone/>
            </a:pPr>
            <a:r>
              <a:rPr lang="pt-BR" sz="3600" b="1" dirty="0"/>
              <a:t> </a:t>
            </a:r>
          </a:p>
          <a:p>
            <a:pPr marL="0" indent="0" algn="ctr">
              <a:buNone/>
            </a:pPr>
            <a:r>
              <a:rPr lang="pt-BR" sz="3600" b="1" dirty="0"/>
              <a:t>Mas esta emoção deve ser rápida, passageira, o tempo de aprender como transformá-la em atitudes realizadoras, oportunidades do exercício da paciência, tolerância e compreensão.</a:t>
            </a:r>
          </a:p>
          <a:p>
            <a:pPr marL="0" indent="0" algn="ctr">
              <a:buNone/>
            </a:pPr>
            <a:endParaRPr lang="pt-BR" sz="3600" b="1" dirty="0"/>
          </a:p>
          <a:p>
            <a:pPr marL="0" indent="0" algn="ctr">
              <a:buNone/>
            </a:pPr>
            <a:r>
              <a:rPr lang="pt-BR" sz="3600" b="1" dirty="0"/>
              <a:t> Jamais deixe que a raiva se transforme em mágoa, rancor ou ódio, pois este sentimento é o caminho da autodestruição.</a:t>
            </a:r>
            <a:br>
              <a:rPr lang="pt-BR" sz="3600" b="1" dirty="0"/>
            </a:br>
            <a:br>
              <a:rPr lang="pt-BR" sz="3600" b="1" dirty="0"/>
            </a:br>
            <a:endParaRPr lang="pt-BR" sz="36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066951" cy="28529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6" y="3141580"/>
            <a:ext cx="4096228" cy="371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4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52" y="692696"/>
            <a:ext cx="9152452" cy="6189644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8452" y="0"/>
            <a:ext cx="9152452" cy="141277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4400" b="1" dirty="0"/>
              <a:t>Amor é um sentimento e Paixão é emoção. </a:t>
            </a:r>
            <a:endParaRPr lang="pt-BR" sz="4400" dirty="0"/>
          </a:p>
          <a:p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3092750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5921896"/>
            <a:ext cx="9175846" cy="93610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br>
              <a:rPr lang="pt-BR" dirty="0"/>
            </a:br>
            <a:r>
              <a:rPr lang="pt-BR" dirty="0"/>
              <a:t>  </a:t>
            </a:r>
            <a:br>
              <a:rPr lang="pt-BR" dirty="0"/>
            </a:br>
            <a:r>
              <a:rPr lang="pt-BR" dirty="0"/>
              <a:t>  </a:t>
            </a:r>
            <a:br>
              <a:rPr lang="pt-BR" dirty="0"/>
            </a:br>
            <a:r>
              <a:rPr lang="pt-BR" dirty="0"/>
              <a:t> </a:t>
            </a:r>
            <a:r>
              <a:rPr lang="pt-BR" sz="9600" dirty="0"/>
              <a:t>  O resultado acima mostra a frequência das ocorrências e a intensidade das emoções e sentimentos.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113831607"/>
              </p:ext>
            </p:extLst>
          </p:nvPr>
        </p:nvGraphicFramePr>
        <p:xfrm>
          <a:off x="393034" y="1700808"/>
          <a:ext cx="8748464" cy="413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tângulo 6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2800" dirty="0"/>
              <a:t>Aqui está o resultado de emoções  e sentimentos negativos que as pessoas sentem mais no dia a dia:</a:t>
            </a:r>
            <a:br>
              <a:rPr lang="pt-BR" sz="2800" dirty="0"/>
            </a:b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96540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FC3BE0-9E36-45D1-912F-BD3138F2F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00FC3BE0-9E36-45D1-912F-BD3138F2F7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00FC3BE0-9E36-45D1-912F-BD3138F2F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00FC3BE0-9E36-45D1-912F-BD3138F2F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320BE5-90EC-4A49-A053-24F7FC69A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BE320BE5-90EC-4A49-A053-24F7FC69A1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BE320BE5-90EC-4A49-A053-24F7FC69A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BE320BE5-90EC-4A49-A053-24F7FC69A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97B552-BDF8-4FFA-8BC6-261478936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3E97B552-BDF8-4FFA-8BC6-261478936A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3E97B552-BDF8-4FFA-8BC6-261478936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3E97B552-BDF8-4FFA-8BC6-261478936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E32DF67-19AD-47E1-8601-A6EA27FC1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6E32DF67-19AD-47E1-8601-A6EA27FC18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6E32DF67-19AD-47E1-8601-A6EA27FC1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6E32DF67-19AD-47E1-8601-A6EA27FC1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E62B9D-3153-4C84-83DC-7616D1415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A4E62B9D-3153-4C84-83DC-7616D1415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A4E62B9D-3153-4C84-83DC-7616D1415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A4E62B9D-3153-4C84-83DC-7616D1415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E5A856-E795-4D52-9354-56E197EC8B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09E5A856-E795-4D52-9354-56E197EC8B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09E5A856-E795-4D52-9354-56E197EC8B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09E5A856-E795-4D52-9354-56E197EC8B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5AFECF-3291-49EA-802D-F680FC556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BA5AFECF-3291-49EA-802D-F680FC5567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BA5AFECF-3291-49EA-802D-F680FC556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graphicEl>
                                              <a:dgm id="{BA5AFECF-3291-49EA-802D-F680FC556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0088C31-D31D-4C5C-AD92-6EE94FF82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graphicEl>
                                              <a:dgm id="{E0088C31-D31D-4C5C-AD92-6EE94FF829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E0088C31-D31D-4C5C-AD92-6EE94FF82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graphicEl>
                                              <a:dgm id="{E0088C31-D31D-4C5C-AD92-6EE94FF82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5DB02B-54A0-4437-891D-E15B9B842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graphicEl>
                                              <a:dgm id="{9E5DB02B-54A0-4437-891D-E15B9B8428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9E5DB02B-54A0-4437-891D-E15B9B842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graphicEl>
                                              <a:dgm id="{9E5DB02B-54A0-4437-891D-E15B9B842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A3C8F2-B4C0-432C-AEE3-3B7281A5D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graphicEl>
                                              <a:dgm id="{93A3C8F2-B4C0-432C-AEE3-3B7281A5D3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graphicEl>
                                              <a:dgm id="{93A3C8F2-B4C0-432C-AEE3-3B7281A5D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graphicEl>
                                              <a:dgm id="{93A3C8F2-B4C0-432C-AEE3-3B7281A5D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B3B5F9-985B-42ED-8FB2-E7ACDE09E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graphicEl>
                                              <a:dgm id="{9BB3B5F9-985B-42ED-8FB2-E7ACDE09E1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graphicEl>
                                              <a:dgm id="{9BB3B5F9-985B-42ED-8FB2-E7ACDE09E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graphicEl>
                                              <a:dgm id="{9BB3B5F9-985B-42ED-8FB2-E7ACDE09E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409730-3602-478C-9CF3-7C12DB7B9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>
                                            <p:graphicEl>
                                              <a:dgm id="{05409730-3602-478C-9CF3-7C12DB7B9C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graphicEl>
                                              <a:dgm id="{05409730-3602-478C-9CF3-7C12DB7B9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graphicEl>
                                              <a:dgm id="{05409730-3602-478C-9CF3-7C12DB7B9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D748F3-39CB-4705-B6CE-ADA186F26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>
                                            <p:graphicEl>
                                              <a:dgm id="{A4D748F3-39CB-4705-B6CE-ADA186F26B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graphicEl>
                                              <a:dgm id="{A4D748F3-39CB-4705-B6CE-ADA186F26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graphicEl>
                                              <a:dgm id="{A4D748F3-39CB-4705-B6CE-ADA186F26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E77BF1-9324-4E0B-BE0D-B0DDF5F00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>
                                            <p:graphicEl>
                                              <a:dgm id="{CAE77BF1-9324-4E0B-BE0D-B0DDF5F00A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CAE77BF1-9324-4E0B-BE0D-B0DDF5F00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graphicEl>
                                              <a:dgm id="{CAE77BF1-9324-4E0B-BE0D-B0DDF5F00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C545D1-7C24-448D-B20B-AA7101AB0C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>
                                            <p:graphicEl>
                                              <a:dgm id="{D8C545D1-7C24-448D-B20B-AA7101AB0C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graphicEl>
                                              <a:dgm id="{D8C545D1-7C24-448D-B20B-AA7101AB0C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graphicEl>
                                              <a:dgm id="{D8C545D1-7C24-448D-B20B-AA7101AB0C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556792"/>
            <a:ext cx="5429250" cy="381952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 não quiser adoecer: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6000" dirty="0"/>
          </a:p>
          <a:p>
            <a:pPr marL="0" indent="0">
              <a:buNone/>
            </a:pPr>
            <a:r>
              <a:rPr lang="pt-BR" sz="6000" dirty="0"/>
              <a:t>"Fale de seus sentimentos“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987824" y="6286500"/>
            <a:ext cx="3528392" cy="382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Dr. Dráuzio Varella </a:t>
            </a:r>
          </a:p>
        </p:txBody>
      </p:sp>
    </p:spTree>
    <p:extLst>
      <p:ext uri="{BB962C8B-B14F-4D97-AF65-F5344CB8AC3E}">
        <p14:creationId xmlns:p14="http://schemas.microsoft.com/office/powerpoint/2010/main" val="242873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50098"/>
            <a:ext cx="3413700" cy="381952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 não quiser adoecer: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653472"/>
            <a:ext cx="5122912" cy="1612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6000" dirty="0"/>
              <a:t>"Tome decisão“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987824" y="6286500"/>
            <a:ext cx="3528392" cy="382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Dr. Dráuzio Varella </a:t>
            </a:r>
          </a:p>
        </p:txBody>
      </p:sp>
    </p:spTree>
    <p:extLst>
      <p:ext uri="{BB962C8B-B14F-4D97-AF65-F5344CB8AC3E}">
        <p14:creationId xmlns:p14="http://schemas.microsoft.com/office/powerpoint/2010/main" val="198895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96752"/>
            <a:ext cx="3240360" cy="48453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 não quiser adoecer: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107357"/>
            <a:ext cx="4978896" cy="32689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6000" dirty="0"/>
              <a:t>"Busque soluções“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987824" y="6286500"/>
            <a:ext cx="3528392" cy="382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Dr. Dráuzio Varella </a:t>
            </a:r>
          </a:p>
        </p:txBody>
      </p:sp>
    </p:spTree>
    <p:extLst>
      <p:ext uri="{BB962C8B-B14F-4D97-AF65-F5344CB8AC3E}">
        <p14:creationId xmlns:p14="http://schemas.microsoft.com/office/powerpoint/2010/main" val="198895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840" y="1565175"/>
            <a:ext cx="3229234" cy="381952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 não quiser adoecer: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533377"/>
            <a:ext cx="4114800" cy="186635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6000" dirty="0"/>
              <a:t>"Não viva de aparências“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987824" y="6286500"/>
            <a:ext cx="3528392" cy="382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Dr. Dráuzio Varella </a:t>
            </a:r>
          </a:p>
        </p:txBody>
      </p:sp>
    </p:spTree>
    <p:extLst>
      <p:ext uri="{BB962C8B-B14F-4D97-AF65-F5344CB8AC3E}">
        <p14:creationId xmlns:p14="http://schemas.microsoft.com/office/powerpoint/2010/main" val="198895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77175"/>
            <a:ext cx="4139952" cy="377875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 não quiser adoecer: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" y="2564904"/>
            <a:ext cx="4474840" cy="1108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6000" dirty="0"/>
              <a:t>"Confie“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987824" y="6286500"/>
            <a:ext cx="3528392" cy="382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Dr. Dráuzio Varella </a:t>
            </a:r>
          </a:p>
        </p:txBody>
      </p:sp>
    </p:spTree>
    <p:extLst>
      <p:ext uri="{BB962C8B-B14F-4D97-AF65-F5344CB8AC3E}">
        <p14:creationId xmlns:p14="http://schemas.microsoft.com/office/powerpoint/2010/main" val="198895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4788024" cy="68580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t-BR" b="1" dirty="0"/>
              <a:t>Que eu faça um mendigo sentar-se à minha mesa, que eu perdoe aquele que me ofende e me esforce por amar, inclusive o meu inimigo, em nome de Cristo, tudo isto, naturalmente, não deixa de ser uma grande virtude.</a:t>
            </a:r>
          </a:p>
          <a:p>
            <a:pPr marL="0" indent="0" algn="ctr">
              <a:buNone/>
            </a:pPr>
            <a:r>
              <a:rPr lang="pt-BR" b="1" dirty="0"/>
              <a:t>O que eu faço ao menor dos meus irmãos é ao próprio Cristo que faço. Mas o que acontecerá, se descubro, porventura, que o menor, o mais miserável de todos, o mais pobre dos mendigos, o mais insolente dos meus caluniadores, o meu inimigo, reside dentro de mim, sou eu mesmo, e precisa da esmola da minha bondade, e que eu mesmo sou o inimigo que é necessário amar?”–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46849"/>
            <a:ext cx="346868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584" y="0"/>
            <a:ext cx="42234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4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56792"/>
            <a:ext cx="3899669" cy="381952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 não quiser adoecer: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6000" dirty="0"/>
          </a:p>
          <a:p>
            <a:pPr marL="0" indent="0">
              <a:buNone/>
            </a:pPr>
            <a:r>
              <a:rPr lang="pt-BR" sz="6000" dirty="0"/>
              <a:t>"Aceite-se“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987824" y="6286500"/>
            <a:ext cx="3528392" cy="382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Dr. Dráuzio Varella </a:t>
            </a:r>
          </a:p>
        </p:txBody>
      </p:sp>
    </p:spTree>
    <p:extLst>
      <p:ext uri="{BB962C8B-B14F-4D97-AF65-F5344CB8AC3E}">
        <p14:creationId xmlns:p14="http://schemas.microsoft.com/office/powerpoint/2010/main" val="198895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20" y="1916832"/>
            <a:ext cx="4248472" cy="347272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 não quiser adoecer: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56792"/>
            <a:ext cx="476287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6000" dirty="0"/>
          </a:p>
          <a:p>
            <a:pPr marL="0" indent="0" algn="ctr">
              <a:buNone/>
            </a:pPr>
            <a:r>
              <a:rPr lang="pt-BR" sz="6000" dirty="0"/>
              <a:t>"Não viva sempre triste"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987824" y="6286500"/>
            <a:ext cx="3528392" cy="382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Dr. Dráuzio Varella </a:t>
            </a:r>
          </a:p>
        </p:txBody>
      </p:sp>
    </p:spTree>
    <p:extLst>
      <p:ext uri="{BB962C8B-B14F-4D97-AF65-F5344CB8AC3E}">
        <p14:creationId xmlns:p14="http://schemas.microsoft.com/office/powerpoint/2010/main" val="198895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556792"/>
            <a:ext cx="5429250" cy="381952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 não quiser adoecer: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"Fale de seus sentimentos“</a:t>
            </a:r>
          </a:p>
          <a:p>
            <a:r>
              <a:rPr lang="pt-BR" dirty="0"/>
              <a:t>"Tome decisão“</a:t>
            </a:r>
          </a:p>
          <a:p>
            <a:r>
              <a:rPr lang="pt-BR" dirty="0"/>
              <a:t>"Busque soluções“</a:t>
            </a:r>
          </a:p>
          <a:p>
            <a:r>
              <a:rPr lang="pt-BR" dirty="0"/>
              <a:t>"Não viva de aparências“</a:t>
            </a:r>
          </a:p>
          <a:p>
            <a:r>
              <a:rPr lang="pt-BR" dirty="0"/>
              <a:t>"Confie“</a:t>
            </a:r>
          </a:p>
          <a:p>
            <a:r>
              <a:rPr lang="pt-BR" dirty="0"/>
              <a:t>"Aceite-se“</a:t>
            </a:r>
          </a:p>
          <a:p>
            <a:r>
              <a:rPr lang="pt-BR" dirty="0"/>
              <a:t>"Não viva sempre triste"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987824" y="6286500"/>
            <a:ext cx="3528392" cy="382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Dr. Dráuzio Varella </a:t>
            </a:r>
          </a:p>
        </p:txBody>
      </p:sp>
    </p:spTree>
    <p:extLst>
      <p:ext uri="{BB962C8B-B14F-4D97-AF65-F5344CB8AC3E}">
        <p14:creationId xmlns:p14="http://schemas.microsoft.com/office/powerpoint/2010/main" val="198895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715000"/>
            <a:ext cx="8229600" cy="1143000"/>
          </a:xfrm>
        </p:spPr>
        <p:txBody>
          <a:bodyPr>
            <a:normAutofit/>
          </a:bodyPr>
          <a:lstStyle/>
          <a:p>
            <a:r>
              <a:rPr lang="pt-BR" sz="1600" b="1" dirty="0"/>
              <a:t>WANDERLEY S. DE OLIVEIRA</a:t>
            </a:r>
            <a:br>
              <a:rPr lang="pt-BR" sz="1600" b="1" dirty="0"/>
            </a:br>
            <a:r>
              <a:rPr lang="pt-BR" sz="1600" b="1" dirty="0"/>
              <a:t>Pelo Espírito ERMANCE DUFAUX</a:t>
            </a:r>
            <a:endParaRPr lang="pt-BR" sz="1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4000" b="1" dirty="0"/>
              <a:t>O </a:t>
            </a:r>
            <a:r>
              <a:rPr lang="pt-BR" sz="4000" b="1" dirty="0" err="1"/>
              <a:t>auto-amor</a:t>
            </a:r>
            <a:r>
              <a:rPr lang="pt-BR" sz="4000" b="1" dirty="0"/>
              <a:t> é um aprendizado de longa duração.  Conectar seu conceito a fórmulas comportamentais para aquisição de felicidade instantânea, é uma atitude própria de quantos se exasperam com a procura do imediatismo. </a:t>
            </a:r>
          </a:p>
          <a:p>
            <a:pPr marL="0" indent="0" algn="ctr">
              <a:buNone/>
            </a:pPr>
            <a:r>
              <a:rPr lang="pt-BR" sz="4000" b="1" dirty="0"/>
              <a:t>Amar é uma lição para a eternidade.</a:t>
            </a:r>
          </a:p>
        </p:txBody>
      </p:sp>
    </p:spTree>
    <p:extLst>
      <p:ext uri="{BB962C8B-B14F-4D97-AF65-F5344CB8AC3E}">
        <p14:creationId xmlns:p14="http://schemas.microsoft.com/office/powerpoint/2010/main" val="2998844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Inteligência Emocional</a:t>
            </a:r>
            <a:br>
              <a:rPr lang="pt-BR" dirty="0"/>
            </a:br>
            <a:r>
              <a:rPr lang="pt-BR" dirty="0"/>
              <a:t>Daniel </a:t>
            </a:r>
            <a:r>
              <a:rPr lang="pt-BR" dirty="0" err="1"/>
              <a:t>Goleman</a:t>
            </a:r>
            <a:r>
              <a:rPr lang="pt-BR" dirty="0"/>
              <a:t> - uma espécie de referência para avaliar as probabilidades de uma pessoa ser bem-sucedida. </a:t>
            </a:r>
            <a:br>
              <a:rPr lang="pt-BR" dirty="0"/>
            </a:br>
            <a:r>
              <a:rPr lang="pt-BR" dirty="0"/>
              <a:t>Quanto maior a capacidade de identificar os nossos sentimentos e dos outros, de nos motivar e gerir bem nossas emoções e relacionamentos, maior o coeficiente de inteligência emocional </a:t>
            </a:r>
          </a:p>
        </p:txBody>
      </p:sp>
    </p:spTree>
    <p:extLst>
      <p:ext uri="{BB962C8B-B14F-4D97-AF65-F5344CB8AC3E}">
        <p14:creationId xmlns:p14="http://schemas.microsoft.com/office/powerpoint/2010/main" val="3787384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Inteligência social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206556" y="1760537"/>
            <a:ext cx="8685923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/>
              <a:t>Por sua vez, está atenta à forma como o indivíduo ocupa seu espaço nos ambientes coletivos. </a:t>
            </a:r>
          </a:p>
          <a:p>
            <a:pPr algn="just"/>
            <a:r>
              <a:rPr lang="pt-BR" dirty="0"/>
              <a:t>E propõe uma verdadeira ginástica psicológica para exercitar habilidades atrofiadas de convivência. Pelos preceitos da psicologia positiva, quando se treina constantemente determinadas habilidades, é possível ajeitar defeitos de fabricação e construir relacionamentos saudáveis. </a:t>
            </a:r>
          </a:p>
          <a:p>
            <a:pPr algn="just"/>
            <a:r>
              <a:rPr lang="pt-BR" dirty="0"/>
              <a:t>Segundo especialistas que se debruçaram sobre o tema, são seis as habilidades que devem ser trabalhadas: comunicação verbal, não verbal, assertividade, </a:t>
            </a:r>
            <a:r>
              <a:rPr lang="pt-BR" dirty="0" err="1"/>
              <a:t>autoapresentação</a:t>
            </a:r>
            <a:r>
              <a:rPr lang="pt-BR" dirty="0"/>
              <a:t>, feedback e empatia.</a:t>
            </a:r>
          </a:p>
        </p:txBody>
      </p:sp>
    </p:spTree>
    <p:extLst>
      <p:ext uri="{BB962C8B-B14F-4D97-AF65-F5344CB8AC3E}">
        <p14:creationId xmlns:p14="http://schemas.microsoft.com/office/powerpoint/2010/main" val="1624877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630" cy="6957392"/>
          </a:xfrm>
        </p:spPr>
      </p:pic>
    </p:spTree>
    <p:extLst>
      <p:ext uri="{BB962C8B-B14F-4D97-AF65-F5344CB8AC3E}">
        <p14:creationId xmlns:p14="http://schemas.microsoft.com/office/powerpoint/2010/main" val="4181523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2700" dirty="0"/>
              <a:t>Joanna de Angelis &amp; Divaldo P. Franco - O Poder do Amor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4000" b="1" dirty="0"/>
              <a:t>...Quando tudo pareça conspirar contra os teus sentimentos de amor, e a desordem aumentar, o crime triunfar, a loucura aturdir as pessoas em volta, ainda aí não duvides do seu poder. Ama com mais vigor e tranquilidade, porque esta é a tua missão na Terra - Amar sempre. </a:t>
            </a:r>
            <a:br>
              <a:rPr lang="pt-BR" sz="4000" b="1" dirty="0"/>
            </a:b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566810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12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4125266" cy="58052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l"/>
            <a:br>
              <a:rPr lang="pt-BR" sz="2800" dirty="0">
                <a:hlinkClick r:id="rId3" tooltip="Link Permanente para I – A Lei do Amor"/>
              </a:rPr>
            </a:br>
            <a:r>
              <a:rPr lang="pt-BR" sz="2800" dirty="0"/>
              <a:t>A lei do amor - </a:t>
            </a:r>
            <a:br>
              <a:rPr lang="pt-BR" sz="2800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pt-BR" sz="2800" dirty="0"/>
              <a:t>Lázaro - </a:t>
            </a:r>
            <a:r>
              <a:rPr lang="pt-BR" sz="2800" i="1" dirty="0"/>
              <a:t>Paris, 1862</a:t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39952" y="1124744"/>
            <a:ext cx="5004048" cy="573325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b="1" dirty="0"/>
              <a:t> </a:t>
            </a:r>
            <a:r>
              <a:rPr lang="pt-BR" dirty="0"/>
              <a:t>O amor resume toda a doutrina de Jesus, porque é o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sentimento por excelência</a:t>
            </a:r>
            <a:r>
              <a:rPr lang="pt-BR" dirty="0"/>
              <a:t>, e os sentimentos são os </a:t>
            </a: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instintos elevados à altura do progresso realizado.</a:t>
            </a:r>
            <a:r>
              <a:rPr lang="pt-BR" dirty="0"/>
              <a:t> </a:t>
            </a:r>
          </a:p>
          <a:p>
            <a:pPr marL="0" indent="0" algn="just">
              <a:buNone/>
            </a:pPr>
            <a:r>
              <a:rPr lang="pt-BR" dirty="0"/>
              <a:t>No seu ponto de partida, o homem só tem </a:t>
            </a: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instintos</a:t>
            </a:r>
            <a:r>
              <a:rPr lang="pt-BR" dirty="0"/>
              <a:t>; mais avançado e corrompido, só tem </a:t>
            </a: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sensações</a:t>
            </a:r>
            <a:r>
              <a:rPr lang="pt-BR" dirty="0"/>
              <a:t>; mais instruído e purificado, tem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sentimentos</a:t>
            </a:r>
            <a:r>
              <a:rPr lang="pt-BR" dirty="0"/>
              <a:t>; e o amor é o requinte do sentimento.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118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 a diferença entre </a:t>
            </a:r>
            <a:r>
              <a:rPr lang="pt-B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sentimentos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emoções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5" name="Retângulo 4"/>
          <p:cNvSpPr/>
          <p:nvPr/>
        </p:nvSpPr>
        <p:spPr>
          <a:xfrm>
            <a:off x="296525" y="1484784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/>
              <a:t>sentimento, são estados afetivos produzidos por diversos fenômenos da vida intelectual ou moral. Podem resultar de percepções sensoriais ou representações mentais. Constituem espécies de emoções mais suáveis, delicadas e de maior duração. Representam formas estáveis, que sucedem a formas agudas e violentas de emoções. 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6211669"/>
            <a:ext cx="916200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dirty="0"/>
              <a:t>SANTOS, </a:t>
            </a:r>
            <a:r>
              <a:rPr lang="pt-BR" dirty="0" err="1"/>
              <a:t>Theobaldo</a:t>
            </a:r>
            <a:r>
              <a:rPr lang="pt-BR" dirty="0"/>
              <a:t> Miranda. In: FONTANA, D. F. Filosofia do Vestibular. São Paulo, SARAIVA, 1964, p. 69.</a:t>
            </a:r>
          </a:p>
        </p:txBody>
      </p:sp>
    </p:spTree>
    <p:extLst>
      <p:ext uri="{BB962C8B-B14F-4D97-AF65-F5344CB8AC3E}">
        <p14:creationId xmlns:p14="http://schemas.microsoft.com/office/powerpoint/2010/main" val="100374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1293"/>
          </a:xfrm>
          <a:prstGeom prst="rect">
            <a:avLst/>
          </a:prstGeom>
        </p:spPr>
      </p:pic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257854" y="2446150"/>
            <a:ext cx="26282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t-BR" sz="2400" dirty="0"/>
              <a:t> </a:t>
            </a:r>
            <a:r>
              <a:rPr lang="pt-B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Emoção, palavra originada do latim, </a:t>
            </a:r>
            <a:r>
              <a:rPr lang="pt-BR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emovere</a:t>
            </a:r>
            <a:r>
              <a:rPr lang="pt-B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onde significa "agitado" ou "chateado". </a:t>
            </a:r>
          </a:p>
        </p:txBody>
      </p:sp>
    </p:spTree>
    <p:extLst>
      <p:ext uri="{BB962C8B-B14F-4D97-AF65-F5344CB8AC3E}">
        <p14:creationId xmlns:p14="http://schemas.microsoft.com/office/powerpoint/2010/main" val="61306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angulado 12"/>
          <p:cNvCxnSpPr/>
          <p:nvPr/>
        </p:nvCxnSpPr>
        <p:spPr>
          <a:xfrm>
            <a:off x="467544" y="1700808"/>
            <a:ext cx="1008112" cy="621650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143" y="1143908"/>
            <a:ext cx="3894517" cy="475252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/>
              <a:t>Por exemplo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5805264"/>
            <a:ext cx="9144000" cy="105273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dirty="0"/>
              <a:t>Obviamente, é mais fácil identificar a raiva de Maria do que o  ciúme... 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1340768"/>
            <a:ext cx="5247793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2800" b="1" i="1" dirty="0"/>
              <a:t>Maria  está com raiva de Marta =   </a:t>
            </a:r>
            <a:endParaRPr lang="pt-BR" sz="2800" b="1" dirty="0"/>
          </a:p>
        </p:txBody>
      </p:sp>
      <p:sp>
        <p:nvSpPr>
          <p:cNvPr id="7" name="Retângulo 6"/>
          <p:cNvSpPr/>
          <p:nvPr/>
        </p:nvSpPr>
        <p:spPr>
          <a:xfrm>
            <a:off x="1547664" y="2060848"/>
            <a:ext cx="216024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2800" b="1" i="1" dirty="0"/>
              <a:t>Emoção</a:t>
            </a:r>
            <a:endParaRPr lang="pt-BR" sz="2800" b="1" dirty="0"/>
          </a:p>
        </p:txBody>
      </p:sp>
      <p:sp>
        <p:nvSpPr>
          <p:cNvPr id="8" name="Retângulo 7"/>
          <p:cNvSpPr/>
          <p:nvPr/>
        </p:nvSpPr>
        <p:spPr>
          <a:xfrm>
            <a:off x="1547664" y="2996952"/>
            <a:ext cx="216024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2800" b="1" i="1" dirty="0"/>
              <a:t>Motivo = </a:t>
            </a:r>
            <a:endParaRPr lang="pt-BR" sz="2800" b="1" dirty="0"/>
          </a:p>
        </p:txBody>
      </p:sp>
      <p:sp>
        <p:nvSpPr>
          <p:cNvPr id="9" name="Retângulo 8"/>
          <p:cNvSpPr/>
          <p:nvPr/>
        </p:nvSpPr>
        <p:spPr>
          <a:xfrm>
            <a:off x="1763688" y="3933056"/>
            <a:ext cx="1512168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2800" b="1" i="1" dirty="0"/>
              <a:t>Ciúmes =</a:t>
            </a:r>
            <a:endParaRPr lang="pt-BR" sz="2800" b="1" dirty="0"/>
          </a:p>
        </p:txBody>
      </p:sp>
      <p:sp>
        <p:nvSpPr>
          <p:cNvPr id="10" name="Retângulo 9"/>
          <p:cNvSpPr/>
          <p:nvPr/>
        </p:nvSpPr>
        <p:spPr>
          <a:xfrm>
            <a:off x="1475656" y="4888324"/>
            <a:ext cx="2088232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Sentimento</a:t>
            </a:r>
          </a:p>
        </p:txBody>
      </p:sp>
      <p:sp>
        <p:nvSpPr>
          <p:cNvPr id="17" name="Seta para baixo 16"/>
          <p:cNvSpPr/>
          <p:nvPr/>
        </p:nvSpPr>
        <p:spPr>
          <a:xfrm>
            <a:off x="2267744" y="2708920"/>
            <a:ext cx="648072" cy="21602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baixo 17"/>
          <p:cNvSpPr/>
          <p:nvPr/>
        </p:nvSpPr>
        <p:spPr>
          <a:xfrm>
            <a:off x="2233700" y="3627478"/>
            <a:ext cx="648072" cy="21602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baixo 18"/>
          <p:cNvSpPr/>
          <p:nvPr/>
        </p:nvSpPr>
        <p:spPr>
          <a:xfrm>
            <a:off x="2215849" y="4564288"/>
            <a:ext cx="648072" cy="21602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683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  <p:bldP spid="8" grpId="0" animBg="1"/>
      <p:bldP spid="9" grpId="0" animBg="1"/>
      <p:bldP spid="10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84784"/>
            <a:ext cx="5004048" cy="46622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4766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pt-BR" b="1" dirty="0"/>
            </a:br>
            <a:r>
              <a:rPr lang="pt-BR" b="1" dirty="0"/>
              <a:t>" emoção é um sentimento dramatizado ".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16016" y="1600200"/>
            <a:ext cx="4427984" cy="452596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t-BR" b="1" dirty="0"/>
              <a:t>As emoções é a melhor maneira de nos conhecer. </a:t>
            </a:r>
          </a:p>
          <a:p>
            <a:pPr algn="ctr"/>
            <a:r>
              <a:rPr lang="pt-BR" b="1" dirty="0"/>
              <a:t>O importante é saber identificá-las e trabalhar com elas.</a:t>
            </a:r>
          </a:p>
          <a:p>
            <a:pPr algn="ctr"/>
            <a:r>
              <a:rPr lang="pt-BR" b="1" dirty="0"/>
              <a:t>E você, é emotivo ou sentimental? Você reage ou age?</a:t>
            </a:r>
            <a:br>
              <a:rPr lang="pt-BR" b="1" dirty="0"/>
            </a:br>
            <a:endParaRPr lang="pt-BR" b="1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6147048"/>
            <a:ext cx="9144000" cy="71095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Robert Augustus Master no journal of Transpersonal Psychology.</a:t>
            </a:r>
          </a:p>
        </p:txBody>
      </p:sp>
    </p:spTree>
    <p:extLst>
      <p:ext uri="{BB962C8B-B14F-4D97-AF65-F5344CB8AC3E}">
        <p14:creationId xmlns:p14="http://schemas.microsoft.com/office/powerpoint/2010/main" val="383570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9144000" cy="141277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pt-BR" sz="3600" b="1" i="1" dirty="0"/>
            </a:br>
            <a:r>
              <a:rPr lang="pt-BR" sz="3600" b="1" i="1" dirty="0"/>
              <a:t>"Os sentimentos desencadeiam-se no teatro da mente.</a:t>
            </a:r>
            <a:r>
              <a:rPr lang="pt-BR" dirty="0"/>
              <a:t> </a:t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0" y="5860429"/>
            <a:ext cx="9143999" cy="99757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i="1" dirty="0">
                <a:solidFill>
                  <a:schemeClr val="bg1"/>
                </a:solidFill>
              </a:rPr>
              <a:t>As emoções desenrolam-se no teatro do corpo.”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465" y="2525823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Emoção =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4745" y="3789040"/>
            <a:ext cx="32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Sentimento =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931360" y="3789040"/>
            <a:ext cx="32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pt-BR" sz="4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Agir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134270" y="2514870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Reagir 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74" y="1448926"/>
            <a:ext cx="22574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2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5354"/>
            <a:ext cx="4716016" cy="68326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br>
              <a:rPr lang="pt-BR" dirty="0"/>
            </a:br>
            <a:r>
              <a:rPr lang="pt-BR" sz="2800" b="1" dirty="0"/>
              <a:t>A alegria é espontânea, na maioria das vezes não depende de um motivo ou causa, ela simplesmente acontece e transborda. Ela é calma e contagiante. </a:t>
            </a:r>
          </a:p>
          <a:p>
            <a:pPr marL="0" indent="0" algn="ctr">
              <a:buNone/>
            </a:pPr>
            <a:r>
              <a:rPr lang="pt-BR" sz="2800" b="1" dirty="0"/>
              <a:t>A euforia atropela, é inadequada, incomoda e é pouco diplomática. Normalmente, após a euforia seguem quadros de frustração, depressão e apatia.</a:t>
            </a:r>
            <a:br>
              <a:rPr lang="pt-BR" sz="2800" b="1" dirty="0"/>
            </a:br>
            <a:br>
              <a:rPr lang="pt-BR" sz="2800" dirty="0"/>
            </a:br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572" y="0"/>
            <a:ext cx="4495428" cy="299695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802" y="3861048"/>
            <a:ext cx="4503385" cy="2996952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931132" y="2976746"/>
            <a:ext cx="393030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</a:rPr>
              <a:t>Alegria é um sentimento </a:t>
            </a:r>
          </a:p>
          <a:p>
            <a:pPr algn="ctr"/>
            <a:r>
              <a:rPr lang="pt-BR" sz="2800" b="1" dirty="0">
                <a:solidFill>
                  <a:srgbClr val="C00000"/>
                </a:solidFill>
              </a:rPr>
              <a:t>-  Euforia é emoção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16378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2546</TotalTime>
  <Words>794</Words>
  <Application>Microsoft Office PowerPoint</Application>
  <PresentationFormat>Apresentação na tela (4:3)</PresentationFormat>
  <Paragraphs>107</Paragraphs>
  <Slides>28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1" baseType="lpstr">
      <vt:lpstr>Arial</vt:lpstr>
      <vt:lpstr>Calibri</vt:lpstr>
      <vt:lpstr>Tema do Office</vt:lpstr>
      <vt:lpstr>Desenvolvendo sentimentos!</vt:lpstr>
      <vt:lpstr>Apresentação do PowerPoint</vt:lpstr>
      <vt:lpstr> A lei do amor -  Lázaro - Paris, 1862 </vt:lpstr>
      <vt:lpstr>Qual a diferença entre sentimentos e emoções?</vt:lpstr>
      <vt:lpstr>Apresentação do PowerPoint</vt:lpstr>
      <vt:lpstr>Por exemplo</vt:lpstr>
      <vt:lpstr> " emoção é um sentimento dramatizado ". </vt:lpstr>
      <vt:lpstr> "Os sentimentos desencadeiam-se no teatro da mente. 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Se não quiser adoecer:</vt:lpstr>
      <vt:lpstr>Se não quiser adoecer:</vt:lpstr>
      <vt:lpstr>Se não quiser adoecer:</vt:lpstr>
      <vt:lpstr>Se não quiser adoecer:</vt:lpstr>
      <vt:lpstr>Se não quiser adoecer:</vt:lpstr>
      <vt:lpstr>Se não quiser adoecer:</vt:lpstr>
      <vt:lpstr>Se não quiser adoecer:</vt:lpstr>
      <vt:lpstr>Se não quiser adoecer:</vt:lpstr>
      <vt:lpstr>WANDERLEY S. DE OLIVEIRA Pelo Espírito ERMANCE DUFAUX</vt:lpstr>
      <vt:lpstr>Inteligência Emocional Daniel Goleman - uma espécie de referência para avaliar as probabilidades de uma pessoa ser bem-sucedida.  Quanto maior a capacidade de identificar os nossos sentimentos e dos outros, de nos motivar e gerir bem nossas emoções e relacionamentos, maior o coeficiente de inteligência emocional </vt:lpstr>
      <vt:lpstr>Inteligência social</vt:lpstr>
      <vt:lpstr>Apresentação do PowerPoint</vt:lpstr>
      <vt:lpstr>Joanna de Angelis &amp; Divaldo P. Franco - O Poder do Amor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Desenvolvendo sentimentos!</dc:title>
  <dc:creator>Leonardo Pereira</dc:creator>
  <cp:lastModifiedBy>Nelson Mendes</cp:lastModifiedBy>
  <cp:revision>32</cp:revision>
  <dcterms:created xsi:type="dcterms:W3CDTF">2011-12-27T00:53:08Z</dcterms:created>
  <dcterms:modified xsi:type="dcterms:W3CDTF">2017-07-19T13:38:35Z</dcterms:modified>
</cp:coreProperties>
</file>